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3200" spc="-1" strike="noStrike">
                <a:solidFill>
                  <a:srgbClr val="000000"/>
                </a:solidFill>
                <a:latin typeface="Titr"/>
                <a:ea typeface="DejaVu Sans"/>
              </a:defRPr>
            </a:pPr>
            <a:r>
              <a:rPr b="1" sz="3200" spc="-1" strike="noStrike">
                <a:solidFill>
                  <a:srgbClr val="000000"/>
                </a:solidFill>
                <a:latin typeface="Titr"/>
                <a:ea typeface="DejaVu Sans"/>
              </a:rPr>
              <a:t>Number of members per month</a:t>
            </a:r>
          </a:p>
        </c:rich>
      </c:tx>
      <c:overlay val="0"/>
      <c:spPr>
        <a:noFill/>
        <a:ln>
          <a:noFill/>
        </a:ln>
      </c:spPr>
    </c:title>
    <c:autoTitleDeleted val="0"/>
    <c:view3D>
      <c:rotX val="10"/>
      <c:rotY val="25"/>
      <c:rAngAx val="0"/>
      <c:perspective val="40"/>
    </c:view3D>
    <c:floor>
      <c:spPr>
        <a:solidFill>
          <a:srgbClr val="d9d9d9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11"/>
                <c:pt idx="0">
                  <c:v>ماه 2</c:v>
                </c:pt>
                <c:pt idx="1">
                  <c:v>ماه 3</c:v>
                </c:pt>
                <c:pt idx="2">
                  <c:v>ماه 4</c:v>
                </c:pt>
                <c:pt idx="3">
                  <c:v>ماه 5</c:v>
                </c:pt>
                <c:pt idx="4">
                  <c:v>ماه 6</c:v>
                </c:pt>
                <c:pt idx="5">
                  <c:v>ماه 7</c:v>
                </c:pt>
                <c:pt idx="6">
                  <c:v>ماه 8</c:v>
                </c:pt>
                <c:pt idx="7">
                  <c:v>ماه 9</c:v>
                </c:pt>
                <c:pt idx="8">
                  <c:v>ماه 10</c:v>
                </c:pt>
                <c:pt idx="9">
                  <c:v>ماه 11</c:v>
                </c:pt>
                <c:pt idx="10">
                  <c:v>ماه 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50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1100</c:v>
                </c:pt>
                <c:pt idx="6">
                  <c:v>1300</c:v>
                </c:pt>
                <c:pt idx="7">
                  <c:v>1600</c:v>
                </c:pt>
                <c:pt idx="8">
                  <c:v>1900</c:v>
                </c:pt>
                <c:pt idx="9">
                  <c:v>2500</c:v>
                </c:pt>
                <c:pt idx="10">
                  <c:v>3000</c:v>
                </c:pt>
              </c:numCache>
            </c:numRef>
          </c:val>
        </c:ser>
        <c:gapWidth val="100"/>
        <c:shape val="box"/>
        <c:axId val="65866838"/>
        <c:axId val="50641788"/>
        <c:axId val="0"/>
      </c:bar3DChart>
      <c:catAx>
        <c:axId val="6586683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1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Months of the year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3000429]persianyyyy/m/d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1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0641788"/>
        <c:crosses val="autoZero"/>
        <c:auto val="1"/>
        <c:lblAlgn val="ctr"/>
        <c:lblOffset val="100"/>
        <c:noMultiLvlLbl val="0"/>
      </c:catAx>
      <c:valAx>
        <c:axId val="50641788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1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The number of new members on the site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1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5866838"/>
        <c:crossesAt val="1"/>
        <c:crossBetween val="between"/>
      </c:valAx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1" sz="2800" spc="-1" strike="noStrike">
              <a:solidFill>
                <a:srgbClr val="000000"/>
              </a:solidFill>
              <a:latin typeface="Saab"/>
              <a:ea typeface="DejaVu Sans"/>
            </a:defRPr>
          </a:pPr>
        </a:p>
      </c:txPr>
    </c:legend>
    <c:plotVisOnly val="1"/>
    <c:dispBlanksAs val="gap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0" sz="1300" spc="-1" strike="noStrike">
                <a:solidFill>
                  <a:srgbClr val="000000"/>
                </a:solidFill>
                <a:latin typeface="Arial"/>
                <a:ea typeface="DejaVu Sans"/>
              </a:rPr>
              <a:t>Months</a:t>
            </a:r>
          </a:p>
        </c:rich>
      </c:tx>
      <c:overlay val="0"/>
      <c:spPr>
        <a:noFill/>
        <a:ln>
          <a:noFill/>
        </a:ln>
      </c:spPr>
    </c:title>
    <c:autoTitleDeleted val="0"/>
    <c:view3D>
      <c:rotX val="30"/>
      <c:rotY val="0"/>
      <c:rAngAx val="0"/>
      <c:perspective val="10"/>
    </c:view3D>
    <c:floor>
      <c:spPr>
        <a:solidFill>
          <a:srgbClr val="d9d9d9"/>
        </a:solidFill>
        <a:ln>
          <a:noFill/>
        </a:ln>
      </c:spPr>
    </c:floor>
    <c:sideWall>
      <c:spPr>
        <a:solidFill>
          <a:srgbClr val="d9d9d9"/>
        </a:solidFill>
        <a:ln>
          <a:noFill/>
        </a:ln>
      </c:spPr>
    </c:sideWall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Row 15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>
                <a:noFill/>
              </a:ln>
            </c:spPr>
          </c:dPt>
          <c:dPt>
            <c:idx val="1"/>
            <c:spPr>
              <a:solidFill>
                <a:srgbClr val="ff420e"/>
              </a:solidFill>
              <a:ln>
                <a:noFill/>
              </a:ln>
            </c:spPr>
          </c:dPt>
          <c:dPt>
            <c:idx val="2"/>
            <c:spPr>
              <a:solidFill>
                <a:srgbClr val="ffd320"/>
              </a:solidFill>
              <a:ln>
                <a:noFill/>
              </a:ln>
            </c:spPr>
          </c:dPt>
          <c:dPt>
            <c:idx val="3"/>
            <c:spPr>
              <a:solidFill>
                <a:srgbClr val="579d1c"/>
              </a:solidFill>
              <a:ln>
                <a:noFill/>
              </a:ln>
            </c:spPr>
          </c:dPt>
          <c:dPt>
            <c:idx val="4"/>
            <c:spPr>
              <a:solidFill>
                <a:srgbClr val="7e0021"/>
              </a:solidFill>
              <a:ln>
                <a:noFill/>
              </a:ln>
            </c:spPr>
          </c:dPt>
          <c:dPt>
            <c:idx val="5"/>
            <c:spPr>
              <a:solidFill>
                <a:srgbClr val="83caff"/>
              </a:solidFill>
              <a:ln>
                <a:noFill/>
              </a:ln>
            </c:spPr>
          </c:dPt>
          <c:dPt>
            <c:idx val="6"/>
            <c:spPr>
              <a:solidFill>
                <a:srgbClr val="314004"/>
              </a:solidFill>
              <a:ln>
                <a:noFill/>
              </a:ln>
            </c:spPr>
          </c:dPt>
          <c:dPt>
            <c:idx val="7"/>
            <c:spPr>
              <a:solidFill>
                <a:srgbClr val="aecf00"/>
              </a:solidFill>
              <a:ln>
                <a:noFill/>
              </a:ln>
            </c:spPr>
          </c:dPt>
          <c:dPt>
            <c:idx val="8"/>
            <c:spPr>
              <a:solidFill>
                <a:srgbClr val="4b1f6f"/>
              </a:solidFill>
              <a:ln>
                <a:noFill/>
              </a:ln>
            </c:spPr>
          </c:dPt>
          <c:dPt>
            <c:idx val="9"/>
            <c:spPr>
              <a:solidFill>
                <a:srgbClr val="ff950e"/>
              </a:solidFill>
              <a:ln>
                <a:noFill/>
              </a:ln>
            </c:spPr>
          </c:dPt>
          <c:dPt>
            <c:idx val="10"/>
            <c:spPr>
              <a:solidFill>
                <a:srgbClr val="c5000b"/>
              </a:solidFill>
              <a:ln>
                <a:noFill/>
              </a:ln>
            </c:spPr>
          </c:dPt>
          <c:dPt>
            <c:idx val="11"/>
            <c:spPr>
              <a:solidFill>
                <a:srgbClr val="0084d1"/>
              </a:solidFill>
              <a:ln>
                <a:noFill/>
              </a:ln>
            </c:spPr>
          </c:dPt>
          <c:dLbls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5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6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7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8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9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12"/>
                <c:pt idx="0">
                  <c:v>ماه 1</c:v>
                </c:pt>
                <c:pt idx="1">
                  <c:v>ماه 2</c:v>
                </c:pt>
                <c:pt idx="2">
                  <c:v>ماه 3</c:v>
                </c:pt>
                <c:pt idx="3">
                  <c:v>ماه 4</c:v>
                </c:pt>
                <c:pt idx="4">
                  <c:v>ماه 5</c:v>
                </c:pt>
                <c:pt idx="5">
                  <c:v>ماه 6</c:v>
                </c:pt>
                <c:pt idx="6">
                  <c:v>ماه 7</c:v>
                </c:pt>
                <c:pt idx="7">
                  <c:v>ماه 8</c:v>
                </c:pt>
                <c:pt idx="8">
                  <c:v>ماه 9</c:v>
                </c:pt>
                <c:pt idx="9">
                  <c:v>ماه 10</c:v>
                </c:pt>
                <c:pt idx="10">
                  <c:v>ماه 11</c:v>
                </c:pt>
                <c:pt idx="11">
                  <c:v>ماه 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2"/>
                <c:pt idx="0">
                  <c:v>63400000</c:v>
                </c:pt>
                <c:pt idx="1">
                  <c:v>9900000</c:v>
                </c:pt>
                <c:pt idx="2">
                  <c:v>9900000</c:v>
                </c:pt>
                <c:pt idx="3">
                  <c:v>8500000</c:v>
                </c:pt>
                <c:pt idx="4">
                  <c:v>8400000</c:v>
                </c:pt>
                <c:pt idx="5">
                  <c:v>8900000</c:v>
                </c:pt>
                <c:pt idx="6">
                  <c:v>8800000</c:v>
                </c:pt>
                <c:pt idx="7">
                  <c:v>8800000</c:v>
                </c:pt>
                <c:pt idx="8">
                  <c:v>8900000</c:v>
                </c:pt>
                <c:pt idx="9">
                  <c:v>8900000</c:v>
                </c:pt>
                <c:pt idx="10">
                  <c:v>8900000</c:v>
                </c:pt>
                <c:pt idx="11">
                  <c:v>9400000</c:v>
                </c:pt>
              </c:numCache>
            </c:numRef>
          </c:val>
        </c:ser>
      </c:pie3DChart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solidFill>
      <a:srgbClr val="ffffff"/>
    </a:solidFill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77" strike="noStrike">
                <a:solidFill>
                  <a:srgbClr val="f2f2f2"/>
                </a:solidFill>
                <a:latin typeface="Calibri"/>
                <a:ea typeface="DejaVu Sans"/>
              </a:defRPr>
            </a:pPr>
            <a:r>
              <a:rPr b="1" sz="1600" spc="77" strike="noStrike">
                <a:solidFill>
                  <a:srgbClr val="f2f2f2"/>
                </a:solidFill>
                <a:latin typeface="Calibri"/>
                <a:ea typeface="DejaVu Sans"/>
              </a:rPr>
              <a:t>Head to head curve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6665445889031"/>
          <c:y val="0.00950635666017638"/>
          <c:w val="0.777879509247391"/>
          <c:h val="0.84984537853625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هزینه تجمعی</c:v>
                </c:pt>
              </c:strCache>
            </c:strRef>
          </c:tx>
          <c:spPr>
            <a:solidFill>
              <a:srgbClr val="4472c4"/>
            </a:solidFill>
            <a:ln w="3492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14"/>
                <c:pt idx="0">
                  <c:v>ماه 1</c:v>
                </c:pt>
                <c:pt idx="1">
                  <c:v>ماه 2</c:v>
                </c:pt>
                <c:pt idx="2">
                  <c:v>ماه 3</c:v>
                </c:pt>
                <c:pt idx="3">
                  <c:v>ماه 4</c:v>
                </c:pt>
                <c:pt idx="4">
                  <c:v>ماه 5</c:v>
                </c:pt>
                <c:pt idx="5">
                  <c:v>ماه 6</c:v>
                </c:pt>
                <c:pt idx="6">
                  <c:v>ماه 7</c:v>
                </c:pt>
                <c:pt idx="7">
                  <c:v>ماه 8</c:v>
                </c:pt>
                <c:pt idx="8">
                  <c:v>ماه 9</c:v>
                </c:pt>
                <c:pt idx="9">
                  <c:v>ماه 10</c:v>
                </c:pt>
                <c:pt idx="10">
                  <c:v>ماه 11</c:v>
                </c:pt>
                <c:pt idx="11">
                  <c:v>ماه 12</c:v>
                </c:pt>
                <c:pt idx="12">
                  <c:v>ماه 13</c:v>
                </c:pt>
                <c:pt idx="13">
                  <c:v>ماه 14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4"/>
                <c:pt idx="0">
                  <c:v>63400000</c:v>
                </c:pt>
                <c:pt idx="1">
                  <c:v>73300000</c:v>
                </c:pt>
                <c:pt idx="2">
                  <c:v>83200000</c:v>
                </c:pt>
                <c:pt idx="3">
                  <c:v>91700000</c:v>
                </c:pt>
                <c:pt idx="4">
                  <c:v>100100000</c:v>
                </c:pt>
                <c:pt idx="5">
                  <c:v>109000000</c:v>
                </c:pt>
                <c:pt idx="6">
                  <c:v>117800000</c:v>
                </c:pt>
                <c:pt idx="7">
                  <c:v>126600000</c:v>
                </c:pt>
                <c:pt idx="8">
                  <c:v>135500000</c:v>
                </c:pt>
                <c:pt idx="9">
                  <c:v>144400000</c:v>
                </c:pt>
                <c:pt idx="10">
                  <c:v>153300000</c:v>
                </c:pt>
                <c:pt idx="11">
                  <c:v>162700000</c:v>
                </c:pt>
                <c:pt idx="12">
                  <c:v>172100000</c:v>
                </c:pt>
                <c:pt idx="13">
                  <c:v>181500000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درآمد تجمعی </c:v>
                </c:pt>
              </c:strCache>
            </c:strRef>
          </c:tx>
          <c:spPr>
            <a:solidFill>
              <a:srgbClr val="ed7d31"/>
            </a:solidFill>
            <a:ln w="3492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14"/>
                <c:pt idx="0">
                  <c:v>ماه 1</c:v>
                </c:pt>
                <c:pt idx="1">
                  <c:v>ماه 2</c:v>
                </c:pt>
                <c:pt idx="2">
                  <c:v>ماه 3</c:v>
                </c:pt>
                <c:pt idx="3">
                  <c:v>ماه 4</c:v>
                </c:pt>
                <c:pt idx="4">
                  <c:v>ماه 5</c:v>
                </c:pt>
                <c:pt idx="5">
                  <c:v>ماه 6</c:v>
                </c:pt>
                <c:pt idx="6">
                  <c:v>ماه 7</c:v>
                </c:pt>
                <c:pt idx="7">
                  <c:v>ماه 8</c:v>
                </c:pt>
                <c:pt idx="8">
                  <c:v>ماه 9</c:v>
                </c:pt>
                <c:pt idx="9">
                  <c:v>ماه 10</c:v>
                </c:pt>
                <c:pt idx="10">
                  <c:v>ماه 11</c:v>
                </c:pt>
                <c:pt idx="11">
                  <c:v>ماه 12</c:v>
                </c:pt>
                <c:pt idx="12">
                  <c:v>ماه 13</c:v>
                </c:pt>
                <c:pt idx="13">
                  <c:v>ماه 14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5000000</c:v>
                </c:pt>
                <c:pt idx="4">
                  <c:v>12500000</c:v>
                </c:pt>
                <c:pt idx="5">
                  <c:v>22500000</c:v>
                </c:pt>
                <c:pt idx="6">
                  <c:v>33510000</c:v>
                </c:pt>
                <c:pt idx="7">
                  <c:v>46610000</c:v>
                </c:pt>
                <c:pt idx="8">
                  <c:v>62710000</c:v>
                </c:pt>
                <c:pt idx="9">
                  <c:v>81820000</c:v>
                </c:pt>
                <c:pt idx="10">
                  <c:v>107020000</c:v>
                </c:pt>
                <c:pt idx="11">
                  <c:v>145120000</c:v>
                </c:pt>
                <c:pt idx="12">
                  <c:v>188220000</c:v>
                </c:pt>
                <c:pt idx="13">
                  <c:v>236320000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8503022"/>
        <c:axId val="32016423"/>
      </c:lineChart>
      <c:catAx>
        <c:axId val="58503022"/>
        <c:scaling>
          <c:orientation val="maxMin"/>
        </c:scaling>
        <c:delete val="0"/>
        <c:axPos val="b"/>
        <c:numFmt formatCode="[$-3000429]persianyyyy/m/d" sourceLinked="1"/>
        <c:majorTickMark val="none"/>
        <c:minorTickMark val="none"/>
        <c:tickLblPos val="nextTo"/>
        <c:spPr>
          <a:ln w="9360">
            <a:solidFill>
              <a:srgbClr val="f2f2f2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d9d9d9"/>
                </a:solidFill>
                <a:latin typeface="Calibri"/>
                <a:ea typeface="DejaVu Sans"/>
              </a:defRPr>
            </a:pPr>
          </a:p>
        </c:txPr>
        <c:crossAx val="32016423"/>
        <c:crosses val="autoZero"/>
        <c:auto val="1"/>
        <c:lblAlgn val="ctr"/>
        <c:lblOffset val="100"/>
        <c:noMultiLvlLbl val="0"/>
      </c:catAx>
      <c:valAx>
        <c:axId val="32016423"/>
        <c:scaling>
          <c:orientation val="minMax"/>
        </c:scaling>
        <c:delete val="0"/>
        <c:axPos val="l"/>
        <c:majorGridlines>
          <c:spPr>
            <a:ln w="9360">
              <a:solidFill>
                <a:srgbClr val="f2f2f2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900" spc="-1" strike="noStrike">
                    <a:solidFill>
                      <a:srgbClr val="d9d9d9"/>
                    </a:solidFill>
                    <a:latin typeface="Calibri"/>
                    <a:ea typeface="DejaVu Sans"/>
                  </a:defRPr>
                </a:pPr>
                <a:r>
                  <a:rPr b="1" sz="900" spc="-1" strike="noStrike">
                    <a:solidFill>
                      <a:srgbClr val="d9d9d9"/>
                    </a:solidFill>
                    <a:latin typeface="Calibri"/>
                    <a:ea typeface="DejaVu Sans"/>
                  </a:rPr>
                  <a:t>Axis Title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#\٬##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d9d9d9"/>
                </a:solidFill>
                <a:latin typeface="Calibri"/>
                <a:ea typeface="DejaVu Sans"/>
              </a:defRPr>
            </a:pPr>
          </a:p>
        </c:txPr>
        <c:crossAx val="58503022"/>
        <c:crosses val="autoZero"/>
        <c:crossBetween val="midCat"/>
      </c:valAx>
      <c:dTable>
        <c:showHorzBorder val="1"/>
        <c:showVertBorder val="1"/>
        <c:showOutline val="1"/>
      </c:dTable>
      <c:spPr>
        <a:noFill/>
        <a:ln>
          <a:noFill/>
        </a:ln>
      </c:spPr>
    </c:plotArea>
    <c:plotVisOnly val="1"/>
    <c:dispBlanksAs val="gap"/>
  </c:chart>
  <c:spPr>
    <a:gradFill>
      <a:gsLst>
        <a:gs pos="0">
          <a:srgbClr val="262626"/>
        </a:gs>
        <a:gs pos="100000">
          <a:srgbClr val="595959"/>
        </a:gs>
      </a:gsLst>
      <a:lin ang="13500000"/>
    </a:gradFill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038480" y="6356520"/>
            <a:ext cx="411408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chart" Target="../charts/chart1.xml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hyperlink" Target="https://tabaneshahr.com/&#1587;&#1575;&#1582;&#1578;-&#1575;&#1662;&#1604;&#1740;&#1705;&#1740;&#1588;&#1606;-&#1576;&#1575;&#1586;&#1740;&#1575;&#1601;&#1578;-&#1586;&#1576;&#1575;&#1604;&#1607;/" TargetMode="External"/><Relationship Id="rId6" Type="http://schemas.openxmlformats.org/officeDocument/2006/relationships/hyperlink" Target="https://www.aparat.com/v/LGBF3/" TargetMode="External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news.un.org/en/story/2013/09/448652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hyperlink" Target="https://www.alliedmarketresearch.com/waste-management-market" TargetMode="External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hyperlink" Target="https://www.irna.ir/news/83355632/&#1578;&#1601;&#1705;&#1740;&#1705;-&#1586;&#1576;&#1575;&#1604;&#1607;-&#1583;&#1585;-&#1578;&#1607;&#1585;&#1575;&#1606;-&#1583;&#1608;-&#1607;&#1586;&#1575;&#1585;-&#1605;&#1740;&#1604;&#1740;&#1575;&#1585;&#1583;-&#1578;&#1608;&#1605;&#1575;&#1606;-&#1711;&#1585;&#1583;&#1588;-&#1605;&#1575;&#1604;&#1740;-&#1583;&#1575;&#1585;&#1583;" TargetMode="External"/><Relationship Id="rId5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28200" y="2172960"/>
            <a:ext cx="1097208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c9211e"/>
                </a:solidFill>
                <a:latin typeface="FreeFarsi"/>
                <a:ea typeface="DejaVu Sans"/>
              </a:rPr>
              <a:t>Garbage</a:t>
            </a:r>
            <a:r>
              <a:rPr b="0" lang="en-US" sz="3600" spc="-1" strike="noStrike">
                <a:solidFill>
                  <a:srgbClr val="000000"/>
                </a:solidFill>
                <a:latin typeface="FreeFarsi"/>
                <a:ea typeface="DejaVu Sans"/>
              </a:rPr>
              <a:t> collection</a:t>
            </a:r>
            <a:br/>
            <a:r>
              <a:rPr b="0" lang="en-US" sz="3600" spc="-1" strike="noStrike">
                <a:solidFill>
                  <a:srgbClr val="000000"/>
                </a:solidFill>
                <a:latin typeface="FreeFarsi"/>
                <a:ea typeface="DejaVu Sans"/>
              </a:rPr>
              <a:t> Paltform</a:t>
            </a:r>
            <a:br/>
            <a:r>
              <a:rPr b="0" lang="en-US" sz="3600" spc="-1" strike="noStrike">
                <a:solidFill>
                  <a:srgbClr val="aa55a1"/>
                </a:solidFill>
                <a:latin typeface="FreeFarsi"/>
                <a:ea typeface="DejaVu Sans"/>
              </a:rPr>
              <a:t>SatLiNeh</a:t>
            </a:r>
            <a:endParaRPr b="0" lang="en-US" sz="3600" spc="-1" strike="noStrike">
              <a:latin typeface="FreeFarsi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211480" y="4480560"/>
            <a:ext cx="8482680" cy="60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 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Fatima Torabi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Sohail Sabzevari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433600" y="5576760"/>
            <a:ext cx="49618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 rtl="1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njaliOldLipi"/>
                <a:ea typeface="B Nazanin"/>
              </a:rPr>
              <a:t>Summer </a:t>
            </a:r>
            <a:r>
              <a:rPr b="0" lang="en-US" sz="2600" spc="-1" strike="noStrike">
                <a:solidFill>
                  <a:srgbClr val="ce181e"/>
                </a:solidFill>
                <a:latin typeface="AnjaliOldLipi"/>
                <a:ea typeface="B Nazanin"/>
              </a:rPr>
              <a:t>2022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74320" y="2534040"/>
            <a:ext cx="3168000" cy="15804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8171640" y="4114800"/>
            <a:ext cx="3898080" cy="219312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rcRect l="6939" t="0" r="0" b="17815"/>
          <a:stretch/>
        </p:blipFill>
        <p:spPr>
          <a:xfrm>
            <a:off x="5486400" y="197280"/>
            <a:ext cx="1371240" cy="12650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8938800" y="339840"/>
            <a:ext cx="2856600" cy="17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rcRect l="47059" t="29863" r="1242" b="0"/>
          <a:stretch/>
        </p:blipFill>
        <p:spPr>
          <a:xfrm>
            <a:off x="4211640" y="1811160"/>
            <a:ext cx="4382280" cy="115344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4024080" y="456840"/>
            <a:ext cx="1097028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>
            <a:noAutofit/>
          </a:bodyPr>
          <a:p>
            <a:pPr marL="215640" indent="-208800" rtl="1">
              <a:lnSpc>
                <a:spcPct val="93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ffffff"/>
                </a:solidFill>
                <a:latin typeface="B Nazanin"/>
                <a:ea typeface="DejaVu Sans"/>
              </a:rPr>
              <a:t>Marketing plan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225360" y="1920960"/>
            <a:ext cx="10972080" cy="39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240" bIns="0">
            <a:noAutofit/>
          </a:bodyPr>
          <a:p>
            <a:pPr marL="423720" indent="-318240" algn="r" rtl="1">
              <a:lnSpc>
                <a:spcPct val="93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Internet</a:t>
            </a:r>
            <a:endParaRPr b="0" lang="en-US" sz="2800" spc="-1" strike="noStrike">
              <a:latin typeface="Arial"/>
            </a:endParaRPr>
          </a:p>
          <a:p>
            <a:pPr marL="423720" indent="-318240" algn="r" rtl="1">
              <a:lnSpc>
                <a:spcPct val="93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Telegram</a:t>
            </a:r>
            <a:endParaRPr b="0" lang="en-US" sz="2800" spc="-1" strike="noStrike">
              <a:latin typeface="Arial"/>
            </a:endParaRPr>
          </a:p>
          <a:p>
            <a:pPr marL="423720" indent="-318240" algn="r" rtl="1">
              <a:lnSpc>
                <a:spcPct val="93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2800" spc="-1" strike="noStrike">
                <a:solidFill>
                  <a:srgbClr val="ff0000"/>
                </a:solidFill>
                <a:latin typeface="B Nazanin"/>
                <a:ea typeface="DejaVu Sans"/>
              </a:rPr>
              <a:t>buyers </a:t>
            </a: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( recycled and </a:t>
            </a:r>
            <a:r>
              <a:rPr b="0" lang="en" sz="1400" spc="-1" strike="noStrike">
                <a:solidFill>
                  <a:srgbClr val="000000"/>
                </a:solidFill>
                <a:latin typeface="B Nazanin"/>
                <a:ea typeface="DejaVu Sans"/>
              </a:rPr>
              <a:t>... </a:t>
            </a: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423720" indent="-318240" algn="r" rtl="1">
              <a:lnSpc>
                <a:spcPct val="93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And</a:t>
            </a:r>
            <a:r>
              <a:rPr b="0" lang="en" sz="2800" spc="-1" strike="noStrike">
                <a:solidFill>
                  <a:srgbClr val="000000"/>
                </a:solidFill>
                <a:latin typeface="B Nazanin"/>
                <a:ea typeface="DejaVu Sans"/>
              </a:rPr>
              <a:t> ...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3"/>
          <a:srcRect l="2055" t="48451" r="71849" b="0"/>
          <a:stretch/>
        </p:blipFill>
        <p:spPr>
          <a:xfrm>
            <a:off x="-79200" y="1811160"/>
            <a:ext cx="3278880" cy="125532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1828800" y="1760400"/>
            <a:ext cx="662760" cy="889920"/>
          </a:xfrm>
          <a:prstGeom prst="ellipse">
            <a:avLst/>
          </a:prstGeom>
          <a:solidFill>
            <a:srgbClr val="ff4000">
              <a:alpha val="30000"/>
            </a:srgbClr>
          </a:solidFill>
          <a:ln w="936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"/>
          <p:cNvSpPr/>
          <p:nvPr/>
        </p:nvSpPr>
        <p:spPr>
          <a:xfrm>
            <a:off x="3224160" y="2689200"/>
            <a:ext cx="346320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B Nazanin"/>
                <a:ea typeface="DejaVu Sans"/>
              </a:rPr>
              <a:t>The number of </a:t>
            </a:r>
            <a:r>
              <a:rPr b="0" lang="en" sz="2400" spc="-1" strike="noStrike">
                <a:solidFill>
                  <a:srgbClr val="ce181e"/>
                </a:solidFill>
                <a:latin typeface="B Nazanin"/>
                <a:ea typeface="DejaVu Sans"/>
              </a:rPr>
              <a:t>installs of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a recycling app instance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358" name=""/>
          <p:cNvGraphicFramePr/>
          <p:nvPr/>
        </p:nvGraphicFramePr>
        <p:xfrm>
          <a:off x="-288360" y="3659040"/>
          <a:ext cx="7328880" cy="3472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9" name="Line 5"/>
          <p:cNvSpPr/>
          <p:nvPr/>
        </p:nvSpPr>
        <p:spPr>
          <a:xfrm flipH="1" flipV="1">
            <a:off x="2646000" y="2230200"/>
            <a:ext cx="2120760" cy="517320"/>
          </a:xfrm>
          <a:prstGeom prst="line">
            <a:avLst/>
          </a:prstGeom>
          <a:ln w="936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rcRect l="0" t="23064" r="-1254" b="0"/>
          <a:stretch/>
        </p:blipFill>
        <p:spPr>
          <a:xfrm>
            <a:off x="274680" y="3932280"/>
            <a:ext cx="6855480" cy="248688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447480" y="414000"/>
            <a:ext cx="10970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ctr">
            <a:noAutofit/>
          </a:bodyPr>
          <a:p>
            <a:pPr marL="215640" indent="-208800" algn="ctr">
              <a:lnSpc>
                <a:spcPct val="93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Garbage turnover in Iran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281160" y="1876320"/>
            <a:ext cx="7787520" cy="1140840"/>
          </a:xfrm>
          <a:prstGeom prst="rect">
            <a:avLst/>
          </a:prstGeom>
          <a:ln>
            <a:noFill/>
          </a:ln>
        </p:spPr>
      </p:pic>
      <p:sp>
        <p:nvSpPr>
          <p:cNvPr id="364" name="CustomShape 2"/>
          <p:cNvSpPr/>
          <p:nvPr/>
        </p:nvSpPr>
        <p:spPr>
          <a:xfrm>
            <a:off x="171360" y="7015320"/>
            <a:ext cx="11049840" cy="90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>
            <a:noAutofit/>
          </a:bodyPr>
          <a:p>
            <a:pPr algn="r"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from the recycling site, dry waste in 2014 in </a:t>
            </a:r>
            <a:r>
              <a:rPr b="1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Tehran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 as a result of recycling these materials in addition to 57,000,000 rials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</a:t>
            </a:r>
            <a:endParaRPr b="0" lang="en-US" sz="1800" spc="-1" strike="noStrike">
              <a:latin typeface="Arial"/>
            </a:endParaRPr>
          </a:p>
          <a:p>
            <a:pPr algn="r"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Reduction in disposal costs, about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1,090,000,000 Rials</a:t>
            </a:r>
            <a:endParaRPr b="0" lang="en-US" sz="1800" spc="-1" strike="noStrike">
              <a:latin typeface="Arial"/>
            </a:endParaRPr>
          </a:p>
          <a:p>
            <a:pPr algn="r"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net income is obtained from the dry waste recycling site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1719360" y="2452680"/>
            <a:ext cx="9400320" cy="18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040" bIns="45000">
            <a:noAutofit/>
          </a:bodyPr>
          <a:p>
            <a:pPr algn="just" rtl="1"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2600" spc="-1" strike="noStrike">
                <a:solidFill>
                  <a:srgbClr val="000000"/>
                </a:solidFill>
                <a:latin typeface="B Nazanin"/>
                <a:ea typeface="DejaVu Sans"/>
              </a:rPr>
              <a:t>Deputy Minister of Welfare</a:t>
            </a:r>
            <a:r>
              <a:rPr b="1" lang="en" sz="2600" spc="-1" strike="noStrike">
                <a:solidFill>
                  <a:srgbClr val="000000"/>
                </a:solidFill>
                <a:latin typeface="B Nazanin"/>
                <a:ea typeface="DejaVu Sans"/>
              </a:rPr>
              <a:t>:</a:t>
            </a:r>
            <a:endParaRPr b="0" lang="en-US" sz="2600" spc="-1" strike="noStrike">
              <a:latin typeface="Arial"/>
            </a:endParaRPr>
          </a:p>
          <a:p>
            <a:pPr algn="just" rtl="1"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2600" spc="-1" strike="noStrike">
                <a:solidFill>
                  <a:srgbClr val="000000"/>
                </a:solidFill>
                <a:latin typeface="B Nazanin"/>
                <a:ea typeface="DejaVu Sans"/>
              </a:rPr>
              <a:t>Garbage separation in Tehran has </a:t>
            </a:r>
            <a:r>
              <a:rPr b="1" lang="en" sz="2600" spc="-1" strike="noStrike">
                <a:solidFill>
                  <a:srgbClr val="000000"/>
                </a:solidFill>
                <a:latin typeface="B Nazanin"/>
                <a:ea typeface="Lohit Devanagari"/>
              </a:rPr>
              <a:t>a financial turnover of </a:t>
            </a:r>
            <a:r>
              <a:rPr b="1" lang="en" sz="2600" spc="-1" strike="noStrike">
                <a:solidFill>
                  <a:srgbClr val="ed1c24"/>
                </a:solidFill>
                <a:latin typeface="B Nazanin"/>
                <a:ea typeface="DejaVu Sans"/>
              </a:rPr>
              <a:t>two thousand billion tomans,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DejaVu Sans"/>
              </a:rPr>
              <a:t>the share of the </a:t>
            </a:r>
            <a:r>
              <a:rPr b="0" lang="en" sz="2600" spc="-1" strike="noStrike">
                <a:solidFill>
                  <a:srgbClr val="ff0000"/>
                </a:solidFill>
                <a:latin typeface="B Nazanin"/>
                <a:ea typeface="DejaVu Sans"/>
              </a:rPr>
              <a:t>municipality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this year is</a:t>
            </a:r>
            <a:r>
              <a:rPr b="0" lang="en" sz="2600" spc="-1" strike="noStrike">
                <a:solidFill>
                  <a:srgbClr val="ff0000"/>
                </a:solidFill>
                <a:latin typeface="B Nazanin"/>
                <a:ea typeface="Noto Sans CJK SC"/>
              </a:rPr>
              <a:t> </a:t>
            </a:r>
            <a:r>
              <a:rPr b="0" lang="en" sz="2600" spc="-1" strike="noStrike">
                <a:solidFill>
                  <a:srgbClr val="ff0000"/>
                </a:solidFill>
                <a:latin typeface="B Nazanin"/>
                <a:ea typeface="DejaVu Sans"/>
              </a:rPr>
              <a:t>200 </a:t>
            </a:r>
            <a:r>
              <a:rPr b="0" lang="en" sz="2600" spc="-1" strike="noStrike">
                <a:solidFill>
                  <a:srgbClr val="ff0000"/>
                </a:solidFill>
                <a:latin typeface="B Nazanin"/>
                <a:ea typeface="Noto Sans CJK SC"/>
              </a:rPr>
              <a:t>billion tomans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, the share </a:t>
            </a:r>
            <a:r>
              <a:rPr b="0" lang="en" sz="2600" spc="-1" strike="noStrike">
                <a:solidFill>
                  <a:srgbClr val="ff4000"/>
                </a:solidFill>
                <a:latin typeface="B Nazanin"/>
                <a:ea typeface="Noto Sans CJK SC"/>
              </a:rPr>
              <a:t>of the workforce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in this economy</a:t>
            </a:r>
            <a:r>
              <a:rPr b="0" lang="en" sz="2600" spc="-1" strike="noStrike">
                <a:solidFill>
                  <a:srgbClr val="ff4000"/>
                </a:solidFill>
                <a:latin typeface="B Nazanin"/>
                <a:ea typeface="Noto Sans CJK SC"/>
              </a:rPr>
              <a:t> </a:t>
            </a:r>
            <a:r>
              <a:rPr b="0" lang="en" sz="2600" spc="-1" strike="noStrike">
                <a:solidFill>
                  <a:srgbClr val="ff4000"/>
                </a:solidFill>
                <a:latin typeface="B Nazanin"/>
                <a:ea typeface="DejaVu Sans"/>
              </a:rPr>
              <a:t>300 </a:t>
            </a:r>
            <a:r>
              <a:rPr b="0" lang="en" sz="2600" spc="-1" strike="noStrike">
                <a:solidFill>
                  <a:srgbClr val="ff4000"/>
                </a:solidFill>
                <a:latin typeface="B Nazanin"/>
                <a:ea typeface="Noto Sans CJK SC"/>
              </a:rPr>
              <a:t>billion tomans 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and the rest is the share of dealers</a:t>
            </a:r>
            <a:r>
              <a:rPr b="0" lang="en" sz="2600" spc="-1" strike="noStrike">
                <a:solidFill>
                  <a:srgbClr val="000000"/>
                </a:solidFill>
                <a:latin typeface="B Nazanin"/>
                <a:ea typeface="Noto Sans CJK SC"/>
              </a:rPr>
              <a:t>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8321760" y="3460680"/>
            <a:ext cx="2985120" cy="745560"/>
          </a:xfrm>
          <a:prstGeom prst="ellipse">
            <a:avLst/>
          </a:prstGeom>
          <a:solidFill>
            <a:srgbClr val="ff8000">
              <a:alpha val="67000"/>
            </a:srgbClr>
          </a:solidFill>
          <a:ln w="3816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5"/>
          <p:cNvSpPr/>
          <p:nvPr/>
        </p:nvSpPr>
        <p:spPr>
          <a:xfrm flipH="1">
            <a:off x="2004480" y="3932280"/>
            <a:ext cx="6208920" cy="297000"/>
          </a:xfrm>
          <a:prstGeom prst="line">
            <a:avLst/>
          </a:prstGeom>
          <a:ln w="3816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6"/>
          <p:cNvSpPr/>
          <p:nvPr/>
        </p:nvSpPr>
        <p:spPr>
          <a:xfrm>
            <a:off x="5369040" y="4111560"/>
            <a:ext cx="1437480" cy="497880"/>
          </a:xfrm>
          <a:prstGeom prst="rect">
            <a:avLst/>
          </a:prstGeom>
          <a:solidFill>
            <a:srgbClr val="729fcf">
              <a:alpha val="37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Line 7"/>
          <p:cNvSpPr/>
          <p:nvPr/>
        </p:nvSpPr>
        <p:spPr>
          <a:xfrm>
            <a:off x="6916680" y="4443480"/>
            <a:ext cx="1217520" cy="331560"/>
          </a:xfrm>
          <a:prstGeom prst="line">
            <a:avLst/>
          </a:prstGeom>
          <a:ln w="1908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8"/>
          <p:cNvSpPr/>
          <p:nvPr/>
        </p:nvSpPr>
        <p:spPr>
          <a:xfrm>
            <a:off x="7300800" y="4836960"/>
            <a:ext cx="4260240" cy="13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2640" bIns="45000">
            <a:noAutofit/>
          </a:bodyPr>
          <a:p>
            <a:pPr algn="r"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ff0000"/>
                </a:solidFill>
                <a:latin typeface="B Nazanin"/>
                <a:ea typeface="DejaVu Sans"/>
              </a:rPr>
              <a:t>number 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Noto Sans CJK SC"/>
              </a:rPr>
              <a:t>of active workers in the waste industry </a:t>
            </a:r>
            <a:r>
              <a:rPr b="0" lang="en" sz="2000" spc="-1" strike="noStrike">
                <a:solidFill>
                  <a:srgbClr val="ff4000"/>
                </a:solidFill>
                <a:latin typeface="B Nazanin"/>
                <a:ea typeface="DejaVu Sans"/>
              </a:rPr>
              <a:t>of Tehran, 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Noto Sans CJK SC"/>
              </a:rPr>
              <a:t>assuming a monthly salary of 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DejaVu Sans"/>
              </a:rPr>
              <a:t>1,000,000 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Noto Sans CJK SC"/>
              </a:rPr>
              <a:t>Tomans in 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DejaVu Sans"/>
              </a:rPr>
              <a:t>2018</a:t>
            </a:r>
            <a:r>
              <a:rPr b="0" lang="en" sz="2000" spc="-1" strike="noStrike">
                <a:solidFill>
                  <a:srgbClr val="000000"/>
                </a:solidFill>
                <a:latin typeface="B Nazanin"/>
                <a:ea typeface="Noto Sans CJK SC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"/>
          <p:cNvGraphicFramePr/>
          <p:nvPr/>
        </p:nvGraphicFramePr>
        <p:xfrm>
          <a:off x="457200" y="4618080"/>
          <a:ext cx="3964680" cy="223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182520" y="1851120"/>
            <a:ext cx="10972080" cy="27010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641160" y="519120"/>
            <a:ext cx="1097028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ctr">
            <a:noAutofit/>
          </a:bodyPr>
          <a:p>
            <a:pPr marL="215640" indent="-208800" algn="ctr">
              <a:lnSpc>
                <a:spcPct val="93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Estimated project costs for 14 months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789200" y="5029200"/>
            <a:ext cx="1410480" cy="1370880"/>
          </a:xfrm>
          <a:prstGeom prst="ellipse">
            <a:avLst/>
          </a:prstGeom>
          <a:solidFill>
            <a:srgbClr val="ff0000">
              <a:alpha val="22000"/>
            </a:srgb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3"/>
          <p:cNvSpPr/>
          <p:nvPr/>
        </p:nvSpPr>
        <p:spPr>
          <a:xfrm flipH="1" flipV="1">
            <a:off x="2144880" y="4430520"/>
            <a:ext cx="241200" cy="3315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"/>
          <p:cNvSpPr/>
          <p:nvPr/>
        </p:nvSpPr>
        <p:spPr>
          <a:xfrm>
            <a:off x="1279440" y="2743200"/>
            <a:ext cx="1326600" cy="413640"/>
          </a:xfrm>
          <a:prstGeom prst="ellipse">
            <a:avLst/>
          </a:prstGeom>
          <a:solidFill>
            <a:srgbClr val="00a65d">
              <a:alpha val="27000"/>
            </a:srgbClr>
          </a:solidFill>
          <a:ln w="936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" descr=""/>
          <p:cNvPicPr/>
          <p:nvPr/>
        </p:nvPicPr>
        <p:blipFill>
          <a:blip r:embed="rId4"/>
          <a:stretch/>
        </p:blipFill>
        <p:spPr>
          <a:xfrm>
            <a:off x="6218280" y="5303880"/>
            <a:ext cx="2102760" cy="1486800"/>
          </a:xfrm>
          <a:prstGeom prst="rect">
            <a:avLst/>
          </a:prstGeom>
          <a:ln>
            <a:noFill/>
          </a:ln>
        </p:spPr>
      </p:pic>
      <p:sp>
        <p:nvSpPr>
          <p:cNvPr id="379" name="Line 5"/>
          <p:cNvSpPr/>
          <p:nvPr/>
        </p:nvSpPr>
        <p:spPr>
          <a:xfrm>
            <a:off x="2874960" y="3200400"/>
            <a:ext cx="3160800" cy="1463760"/>
          </a:xfrm>
          <a:prstGeom prst="line">
            <a:avLst/>
          </a:prstGeom>
          <a:ln w="9360">
            <a:solidFill>
              <a:srgbClr val="00a65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6"/>
          <p:cNvSpPr/>
          <p:nvPr/>
        </p:nvSpPr>
        <p:spPr>
          <a:xfrm>
            <a:off x="5851440" y="4664160"/>
            <a:ext cx="1920240" cy="61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3880" bIns="45000">
            <a:noAutofit/>
          </a:bodyPr>
          <a:p>
            <a:pPr algn="r" rtl="1"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 u="sng">
                <a:solidFill>
                  <a:srgbClr val="0000ff"/>
                </a:solidFill>
                <a:uFillTx/>
                <a:latin typeface="B Nazanin"/>
                <a:ea typeface="DejaVu Sans"/>
                <a:hlinkClick r:id="rId5"/>
              </a:rPr>
              <a:t>Site </a:t>
            </a:r>
            <a:r>
              <a:rPr b="0" lang="en" sz="1800" spc="-1" strike="noStrike">
                <a:solidFill>
                  <a:srgbClr val="000000"/>
                </a:solidFill>
                <a:latin typeface="B Nazanin"/>
                <a:ea typeface="DejaVu Sans"/>
              </a:rPr>
              <a:t>link And</a:t>
            </a:r>
            <a:r>
              <a:rPr b="0" lang="en" sz="1800" spc="-1" strike="noStrike">
                <a:solidFill>
                  <a:srgbClr val="000000"/>
                </a:solidFill>
                <a:latin typeface="B Nazani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r" rtl="1"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 u="sng">
                <a:solidFill>
                  <a:srgbClr val="0000ff"/>
                </a:solidFill>
                <a:uFillTx/>
                <a:latin typeface="B Nazanin"/>
                <a:ea typeface="DejaVu Sans"/>
                <a:hlinkClick r:id="rId6"/>
              </a:rPr>
              <a:t>Aparat video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>
          <a:xfrm>
            <a:off x="1463760" y="4022640"/>
            <a:ext cx="821520" cy="529560"/>
          </a:xfrm>
          <a:prstGeom prst="ellipse">
            <a:avLst/>
          </a:prstGeom>
          <a:solidFill>
            <a:srgbClr val="ce181e">
              <a:alpha val="31000"/>
            </a:srgbClr>
          </a:solidFill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2" name="" descr=""/>
          <p:cNvPicPr/>
          <p:nvPr/>
        </p:nvPicPr>
        <p:blipFill>
          <a:blip r:embed="rId7"/>
          <a:stretch/>
        </p:blipFill>
        <p:spPr>
          <a:xfrm>
            <a:off x="8778960" y="4846680"/>
            <a:ext cx="2467800" cy="1866240"/>
          </a:xfrm>
          <a:prstGeom prst="rect">
            <a:avLst/>
          </a:prstGeom>
          <a:ln>
            <a:noFill/>
          </a:ln>
        </p:spPr>
      </p:pic>
      <p:sp>
        <p:nvSpPr>
          <p:cNvPr id="383" name="CustomShape 8"/>
          <p:cNvSpPr/>
          <p:nvPr/>
        </p:nvSpPr>
        <p:spPr>
          <a:xfrm>
            <a:off x="5394240" y="4479840"/>
            <a:ext cx="6155640" cy="2559960"/>
          </a:xfrm>
          <a:prstGeom prst="ellipse">
            <a:avLst/>
          </a:prstGeom>
          <a:solidFill>
            <a:srgbClr val="158466">
              <a:alpha val="31000"/>
            </a:srgbClr>
          </a:solidFill>
          <a:ln w="936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"/>
          <p:cNvGraphicFramePr/>
          <p:nvPr/>
        </p:nvGraphicFramePr>
        <p:xfrm>
          <a:off x="274680" y="1811160"/>
          <a:ext cx="3931560" cy="314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85" name="" descr=""/>
          <p:cNvPicPr/>
          <p:nvPr/>
        </p:nvPicPr>
        <p:blipFill>
          <a:blip r:embed="rId2"/>
          <a:srcRect l="0" t="0" r="4866" b="12582"/>
          <a:stretch/>
        </p:blipFill>
        <p:spPr>
          <a:xfrm>
            <a:off x="4846680" y="1881360"/>
            <a:ext cx="2377440" cy="195804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458640" y="457200"/>
            <a:ext cx="1097064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640" bIns="0" anchor="ctr">
            <a:noAutofit/>
          </a:bodyPr>
          <a:p>
            <a:pPr marL="215640" indent="-208800" algn="ctr">
              <a:lnSpc>
                <a:spcPct val="93000"/>
              </a:lnSpc>
              <a:tabLst>
                <a:tab algn="l" pos="0"/>
              </a:tabLst>
            </a:pPr>
            <a:r>
              <a:rPr b="1" lang="en" sz="5400" spc="-1" strike="noStrike">
                <a:solidFill>
                  <a:srgbClr val="ffffff"/>
                </a:solidFill>
                <a:latin typeface="FreeFarsi"/>
                <a:ea typeface="DejaVu Sans"/>
              </a:rPr>
              <a:t>Head to head curve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822240" y="2378160"/>
            <a:ext cx="548640" cy="639000"/>
          </a:xfrm>
          <a:prstGeom prst="ellipse">
            <a:avLst/>
          </a:prstGeom>
          <a:solidFill>
            <a:srgbClr val="ff4000">
              <a:alpha val="48000"/>
            </a:srgbClr>
          </a:solidFill>
          <a:ln w="936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" descr=""/>
          <p:cNvPicPr/>
          <p:nvPr/>
        </p:nvPicPr>
        <p:blipFill>
          <a:blip r:embed="rId4"/>
          <a:stretch/>
        </p:blipFill>
        <p:spPr>
          <a:xfrm>
            <a:off x="0" y="4846680"/>
            <a:ext cx="9252720" cy="1856520"/>
          </a:xfrm>
          <a:prstGeom prst="rect">
            <a:avLst/>
          </a:prstGeom>
          <a:ln>
            <a:noFill/>
          </a:ln>
        </p:spPr>
      </p:pic>
      <p:sp>
        <p:nvSpPr>
          <p:cNvPr id="390" name="CustomShape 3"/>
          <p:cNvSpPr/>
          <p:nvPr/>
        </p:nvSpPr>
        <p:spPr>
          <a:xfrm>
            <a:off x="-1440" y="6137280"/>
            <a:ext cx="1989720" cy="331200"/>
          </a:xfrm>
          <a:prstGeom prst="rect">
            <a:avLst/>
          </a:prstGeom>
          <a:solidFill>
            <a:srgbClr val="c9211e">
              <a:alpha val="23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4"/>
          <p:cNvSpPr/>
          <p:nvPr/>
        </p:nvSpPr>
        <p:spPr>
          <a:xfrm flipV="1">
            <a:off x="1766880" y="4846680"/>
            <a:ext cx="3353760" cy="1217160"/>
          </a:xfrm>
          <a:prstGeom prst="line">
            <a:avLst/>
          </a:prstGeom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5"/>
          <p:cNvSpPr/>
          <p:nvPr/>
        </p:nvSpPr>
        <p:spPr>
          <a:xfrm>
            <a:off x="5067000" y="3917880"/>
            <a:ext cx="3641040" cy="63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The main source of income</a:t>
            </a:r>
            <a:endParaRPr b="0" lang="en-US" sz="1600" spc="-1" strike="noStrike">
              <a:latin typeface="Arial"/>
            </a:endParaRPr>
          </a:p>
          <a:p>
            <a:pPr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Noto Sans CJK SC"/>
              </a:rPr>
              <a:t> </a:t>
            </a:r>
            <a:r>
              <a:rPr b="0" lang="en" sz="1600" spc="-1" strike="noStrike">
                <a:solidFill>
                  <a:srgbClr val="800080"/>
                </a:solidFill>
                <a:latin typeface="FreeFarsi"/>
                <a:ea typeface="DejaVu Sans"/>
              </a:rPr>
              <a:t>Monthly </a:t>
            </a:r>
            <a:r>
              <a:rPr b="0" lang="en" sz="1600" spc="-1" strike="noStrike">
                <a:solidFill>
                  <a:srgbClr val="ff0000"/>
                </a:solidFill>
                <a:latin typeface="FreeFarsi"/>
                <a:ea typeface="DejaVu Sans"/>
              </a:rPr>
              <a:t>membership fee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  <a:p>
            <a:pPr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10,000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Noto Sans CJK SC"/>
              </a:rPr>
              <a:t> </a:t>
            </a:r>
            <a:r>
              <a:rPr b="0" lang="en" sz="1600" spc="-1" strike="noStrike">
                <a:solidFill>
                  <a:srgbClr val="800080"/>
                </a:solidFill>
                <a:latin typeface="FreeFarsi"/>
                <a:ea typeface="DejaVu Sans"/>
              </a:rPr>
              <a:t>Toman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Noto Sans CJK SC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5029200" y="3932280"/>
            <a:ext cx="3017160" cy="8215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94" name="Table 7"/>
          <p:cNvGraphicFramePr/>
          <p:nvPr/>
        </p:nvGraphicFramePr>
        <p:xfrm>
          <a:off x="8248680" y="1851120"/>
          <a:ext cx="3809160" cy="2117160"/>
        </p:xfrm>
        <a:graphic>
          <a:graphicData uri="http://schemas.openxmlformats.org/drawingml/2006/table">
            <a:tbl>
              <a:tblPr/>
              <a:tblGrid>
                <a:gridCol w="1589400"/>
                <a:gridCol w="951120"/>
                <a:gridCol w="1269000"/>
              </a:tblGrid>
              <a:tr h="654480">
                <a:tc gridSpan="3">
                  <a:txBody>
                    <a:bodyPr lIns="90000" rIns="90000">
                      <a:noAutofit/>
                    </a:bodyPr>
                    <a:p>
                      <a:pPr algn="ctr" rtl="1">
                        <a:lnSpc>
                          <a:spcPct val="115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Size of Iran's total recycling market for the first year (million Tomans)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718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2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2000 * 0 . 1 = 2000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95" name="" descr=""/>
          <p:cNvPicPr/>
          <p:nvPr/>
        </p:nvPicPr>
        <p:blipFill>
          <a:blip r:embed="rId5"/>
          <a:stretch/>
        </p:blipFill>
        <p:spPr>
          <a:xfrm>
            <a:off x="9379080" y="462456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396" name="CustomShape 8"/>
          <p:cNvSpPr/>
          <p:nvPr/>
        </p:nvSpPr>
        <p:spPr>
          <a:xfrm>
            <a:off x="8109000" y="1737360"/>
            <a:ext cx="4052160" cy="2467800"/>
          </a:xfrm>
          <a:prstGeom prst="rect">
            <a:avLst/>
          </a:prstGeom>
          <a:solidFill>
            <a:srgbClr val="729fcf">
              <a:alpha val="24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9"/>
          <p:cNvSpPr/>
          <p:nvPr/>
        </p:nvSpPr>
        <p:spPr>
          <a:xfrm>
            <a:off x="10058400" y="3840120"/>
            <a:ext cx="639000" cy="821520"/>
          </a:xfrm>
          <a:custGeom>
            <a:avLst/>
            <a:gdLst/>
            <a:ahLst/>
            <a:rect l="l" t="t" r="r" b="b"/>
            <a:pathLst>
              <a:path w="1779" h="2286">
                <a:moveTo>
                  <a:pt x="444" y="2285"/>
                </a:moveTo>
                <a:lnTo>
                  <a:pt x="444" y="571"/>
                </a:lnTo>
                <a:lnTo>
                  <a:pt x="0" y="571"/>
                </a:lnTo>
                <a:lnTo>
                  <a:pt x="889" y="0"/>
                </a:lnTo>
                <a:lnTo>
                  <a:pt x="1778" y="571"/>
                </a:lnTo>
                <a:lnTo>
                  <a:pt x="1333" y="571"/>
                </a:lnTo>
                <a:lnTo>
                  <a:pt x="1333" y="2285"/>
                </a:lnTo>
                <a:lnTo>
                  <a:pt x="444" y="2285"/>
                </a:lnTo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graphicFrame>
        <p:nvGraphicFramePr>
          <p:cNvPr id="399" name="Table 1"/>
          <p:cNvGraphicFramePr/>
          <p:nvPr/>
        </p:nvGraphicFramePr>
        <p:xfrm>
          <a:off x="1887480" y="2097360"/>
          <a:ext cx="8210160" cy="2439000"/>
        </p:xfrm>
        <a:graphic>
          <a:graphicData uri="http://schemas.openxmlformats.org/drawingml/2006/table">
            <a:tbl>
              <a:tblPr/>
              <a:tblGrid>
                <a:gridCol w="682560"/>
                <a:gridCol w="6472440"/>
                <a:gridCol w="1055520"/>
              </a:tblGrid>
              <a:tr h="600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imes New Roman"/>
                        </a:rPr>
                        <a:t>Row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latin typeface="Times New Roman"/>
                        </a:rPr>
                        <a:t>Description of the </a:t>
                      </a:r>
                      <a:r>
                        <a:rPr b="0" lang="en-US" sz="2200" spc="-1" strike="noStrike">
                          <a:solidFill>
                            <a:srgbClr val="c9211e"/>
                          </a:solidFill>
                          <a:latin typeface="Times New Roman"/>
                        </a:rPr>
                        <a:t>activity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latin typeface="Times New Roman"/>
                        </a:rPr>
                        <a:t>Total Time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latin typeface="Times New Roman"/>
                        </a:rPr>
                        <a:t>( </a:t>
                      </a:r>
                      <a:r>
                        <a:rPr b="0" lang="en-US" sz="1500" spc="-1" strike="noStrike">
                          <a:solidFill>
                            <a:srgbClr val="c9211e"/>
                          </a:solidFill>
                          <a:latin typeface="Times New Roman"/>
                        </a:rPr>
                        <a:t>Month 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imes New Roman"/>
                        </a:rPr>
                        <a:t>Buying or </a:t>
                      </a:r>
                      <a:r>
                        <a:rPr b="0" lang="en-US" sz="1800" spc="-1" strike="noStrike">
                          <a:solidFill>
                            <a:srgbClr val="c9211e"/>
                          </a:solidFill>
                          <a:latin typeface="Times New Roman"/>
                        </a:rPr>
                        <a:t>Building an MVP UBER model Application For Trash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c9211e"/>
                          </a:solidFill>
                          <a:latin typeface="Times New Roman"/>
                        </a:rPr>
                        <a:t>Advertising and obtaining licenses from related organizations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Times New Roman"/>
                        </a:rPr>
                        <a:t>Create New Technologies for </a:t>
                      </a:r>
                      <a:r>
                        <a:rPr b="0" lang="en-US" sz="1800" spc="-1" strike="noStrike">
                          <a:solidFill>
                            <a:srgbClr val="c9211e"/>
                          </a:solidFill>
                          <a:latin typeface="Times New Roman"/>
                        </a:rPr>
                        <a:t>Encouraging people to do Recycling (Smart Trash Bin end ETC)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  <p:sp>
        <p:nvSpPr>
          <p:cNvPr id="400" name="CustomShape 2"/>
          <p:cNvSpPr/>
          <p:nvPr/>
        </p:nvSpPr>
        <p:spPr>
          <a:xfrm>
            <a:off x="549000" y="549360"/>
            <a:ext cx="10970280" cy="6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2840" bIns="0" anchor="ctr">
            <a:noAutofit/>
          </a:bodyPr>
          <a:p>
            <a:pPr marL="215640" indent="-208800" algn="ctr">
              <a:lnSpc>
                <a:spcPct val="93000"/>
              </a:lnSpc>
              <a:tabLst>
                <a:tab algn="l" pos="0"/>
              </a:tabLst>
            </a:pPr>
            <a:r>
              <a:rPr b="1" lang="en" sz="6600" spc="-1" strike="noStrike">
                <a:solidFill>
                  <a:srgbClr val="ffffff"/>
                </a:solidFill>
                <a:latin typeface="FreeFarsi"/>
                <a:ea typeface="DejaVu Sans"/>
              </a:rPr>
              <a:t>Road Map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5913360" y="2060640"/>
            <a:ext cx="5307840" cy="20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10607760" y="5478480"/>
            <a:ext cx="1370880" cy="831240"/>
          </a:xfrm>
          <a:prstGeom prst="rect">
            <a:avLst/>
          </a:prstGeom>
          <a:ln>
            <a:noFill/>
          </a:ln>
        </p:spPr>
      </p:pic>
      <p:grpSp>
        <p:nvGrpSpPr>
          <p:cNvPr id="403" name="Group 4"/>
          <p:cNvGrpSpPr/>
          <p:nvPr/>
        </p:nvGrpSpPr>
        <p:grpSpPr>
          <a:xfrm>
            <a:off x="5752800" y="5327640"/>
            <a:ext cx="2557800" cy="1460520"/>
            <a:chOff x="5752800" y="5327640"/>
            <a:chExt cx="2557800" cy="1460520"/>
          </a:xfrm>
        </p:grpSpPr>
        <p:pic>
          <p:nvPicPr>
            <p:cNvPr id="404" name="" descr=""/>
            <p:cNvPicPr/>
            <p:nvPr/>
          </p:nvPicPr>
          <p:blipFill>
            <a:blip r:embed="rId3"/>
            <a:stretch/>
          </p:blipFill>
          <p:spPr>
            <a:xfrm>
              <a:off x="5799240" y="5886360"/>
              <a:ext cx="1177200" cy="8787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05" name="Group 5"/>
            <p:cNvGrpSpPr/>
            <p:nvPr/>
          </p:nvGrpSpPr>
          <p:grpSpPr>
            <a:xfrm>
              <a:off x="5752800" y="5327640"/>
              <a:ext cx="2557800" cy="1460520"/>
              <a:chOff x="5752800" y="5327640"/>
              <a:chExt cx="2557800" cy="1460520"/>
            </a:xfrm>
          </p:grpSpPr>
          <p:pic>
            <p:nvPicPr>
              <p:cNvPr id="406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264360" y="5364000"/>
                <a:ext cx="1998000" cy="91692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407" name="Group 6"/>
              <p:cNvGrpSpPr/>
              <p:nvPr/>
            </p:nvGrpSpPr>
            <p:grpSpPr>
              <a:xfrm>
                <a:off x="5752800" y="5327640"/>
                <a:ext cx="2557800" cy="1460520"/>
                <a:chOff x="5752800" y="5327640"/>
                <a:chExt cx="2557800" cy="1460520"/>
              </a:xfrm>
            </p:grpSpPr>
            <p:sp>
              <p:nvSpPr>
                <p:cNvPr id="408" name="Line 7"/>
                <p:cNvSpPr/>
                <p:nvPr/>
              </p:nvSpPr>
              <p:spPr>
                <a:xfrm>
                  <a:off x="5753160" y="6788160"/>
                  <a:ext cx="1254240" cy="0"/>
                </a:xfrm>
                <a:prstGeom prst="line">
                  <a:avLst/>
                </a:prstGeom>
                <a:ln w="19080">
                  <a:solidFill>
                    <a:srgbClr val="0066b3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409" name="Group 8"/>
                <p:cNvGrpSpPr/>
                <p:nvPr/>
              </p:nvGrpSpPr>
              <p:grpSpPr>
                <a:xfrm>
                  <a:off x="5752800" y="5327640"/>
                  <a:ext cx="2557800" cy="1458000"/>
                  <a:chOff x="5752800" y="5327640"/>
                  <a:chExt cx="2557800" cy="1458000"/>
                </a:xfrm>
              </p:grpSpPr>
              <p:sp>
                <p:nvSpPr>
                  <p:cNvPr id="410" name="Line 9"/>
                  <p:cNvSpPr/>
                  <p:nvPr/>
                </p:nvSpPr>
                <p:spPr>
                  <a:xfrm flipH="1" flipV="1">
                    <a:off x="6212880" y="5327640"/>
                    <a:ext cx="2097000" cy="4320"/>
                  </a:xfrm>
                  <a:prstGeom prst="line">
                    <a:avLst/>
                  </a:prstGeom>
                  <a:ln w="19080">
                    <a:solidFill>
                      <a:srgbClr val="0066b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11" name="Line 10"/>
                  <p:cNvSpPr/>
                  <p:nvPr/>
                </p:nvSpPr>
                <p:spPr>
                  <a:xfrm flipV="1">
                    <a:off x="8310600" y="5328720"/>
                    <a:ext cx="0" cy="974520"/>
                  </a:xfrm>
                  <a:prstGeom prst="line">
                    <a:avLst/>
                  </a:prstGeom>
                  <a:ln w="19080">
                    <a:solidFill>
                      <a:srgbClr val="0066b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412" name="Group 11"/>
                  <p:cNvGrpSpPr/>
                  <p:nvPr/>
                </p:nvGrpSpPr>
                <p:grpSpPr>
                  <a:xfrm>
                    <a:off x="5752800" y="5331960"/>
                    <a:ext cx="2555640" cy="1453680"/>
                    <a:chOff x="5752800" y="5331960"/>
                    <a:chExt cx="2555640" cy="1453680"/>
                  </a:xfrm>
                </p:grpSpPr>
                <p:sp>
                  <p:nvSpPr>
                    <p:cNvPr id="413" name="Line 12"/>
                    <p:cNvSpPr/>
                    <p:nvPr/>
                  </p:nvSpPr>
                  <p:spPr>
                    <a:xfrm>
                      <a:off x="5752800" y="5852520"/>
                      <a:ext cx="462240" cy="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14" name="Line 13"/>
                    <p:cNvSpPr/>
                    <p:nvPr/>
                  </p:nvSpPr>
                  <p:spPr>
                    <a:xfrm>
                      <a:off x="6217920" y="5331960"/>
                      <a:ext cx="0" cy="51912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15" name="Line 14"/>
                    <p:cNvSpPr/>
                    <p:nvPr/>
                  </p:nvSpPr>
                  <p:spPr>
                    <a:xfrm>
                      <a:off x="6980040" y="6303600"/>
                      <a:ext cx="1328400" cy="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16" name="Line 15"/>
                    <p:cNvSpPr/>
                    <p:nvPr/>
                  </p:nvSpPr>
                  <p:spPr>
                    <a:xfrm flipV="1">
                      <a:off x="7008480" y="6277680"/>
                      <a:ext cx="0" cy="50796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17" name="Line 16"/>
                    <p:cNvSpPr/>
                    <p:nvPr/>
                  </p:nvSpPr>
                  <p:spPr>
                    <a:xfrm>
                      <a:off x="5752800" y="5852520"/>
                      <a:ext cx="0" cy="93204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</p:grpSp>
      </p:grpSp>
      <p:pic>
        <p:nvPicPr>
          <p:cNvPr id="418" name="" descr=""/>
          <p:cNvPicPr/>
          <p:nvPr/>
        </p:nvPicPr>
        <p:blipFill>
          <a:blip r:embed="rId5"/>
          <a:stretch/>
        </p:blipFill>
        <p:spPr>
          <a:xfrm>
            <a:off x="8340840" y="4987440"/>
            <a:ext cx="2400840" cy="185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" descr=""/>
          <p:cNvPicPr/>
          <p:nvPr/>
        </p:nvPicPr>
        <p:blipFill>
          <a:blip r:embed="rId1"/>
          <a:srcRect l="42352" t="0" r="5629" b="0"/>
          <a:stretch/>
        </p:blipFill>
        <p:spPr>
          <a:xfrm>
            <a:off x="5881680" y="0"/>
            <a:ext cx="6290640" cy="6857280"/>
          </a:xfrm>
          <a:prstGeom prst="rect">
            <a:avLst/>
          </a:prstGeom>
          <a:ln>
            <a:noFill/>
          </a:ln>
        </p:spPr>
      </p:pic>
      <p:sp>
        <p:nvSpPr>
          <p:cNvPr id="420" name="CustomShape 1"/>
          <p:cNvSpPr/>
          <p:nvPr/>
        </p:nvSpPr>
        <p:spPr>
          <a:xfrm>
            <a:off x="7665840" y="274680"/>
            <a:ext cx="3763080" cy="23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6600" spc="-1" strike="noStrike">
                <a:solidFill>
                  <a:srgbClr val="ffffff"/>
                </a:solidFill>
                <a:latin typeface="FreeFarsi"/>
                <a:ea typeface="DejaVu Sans"/>
              </a:rPr>
              <a:t>Road map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96840" y="5268960"/>
            <a:ext cx="2129760" cy="212976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128520" y="1015920"/>
            <a:ext cx="6271560" cy="53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" descr=""/>
          <p:cNvPicPr/>
          <p:nvPr/>
        </p:nvPicPr>
        <p:blipFill>
          <a:blip r:embed="rId3"/>
          <a:stretch/>
        </p:blipFill>
        <p:spPr>
          <a:xfrm>
            <a:off x="12240" y="22320"/>
            <a:ext cx="670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rcRect l="42352" t="0" r="5629" b="0"/>
          <a:stretch/>
        </p:blipFill>
        <p:spPr>
          <a:xfrm>
            <a:off x="5881680" y="0"/>
            <a:ext cx="6290640" cy="6857280"/>
          </a:xfrm>
          <a:prstGeom prst="rect">
            <a:avLst/>
          </a:prstGeom>
          <a:ln>
            <a:noFill/>
          </a:ln>
        </p:spPr>
      </p:pic>
      <p:sp>
        <p:nvSpPr>
          <p:cNvPr id="425" name="CustomShape 1"/>
          <p:cNvSpPr/>
          <p:nvPr/>
        </p:nvSpPr>
        <p:spPr>
          <a:xfrm>
            <a:off x="7864200" y="1769400"/>
            <a:ext cx="3763080" cy="7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800" spc="-1" strike="noStrike">
                <a:solidFill>
                  <a:srgbClr val="ffffff"/>
                </a:solidFill>
                <a:latin typeface="Titr"/>
                <a:ea typeface="DejaVu Sans"/>
              </a:rPr>
              <a:t>Project </a:t>
            </a:r>
            <a:r>
              <a:rPr b="1" lang="en" sz="4800" spc="-1" strike="noStrike">
                <a:solidFill>
                  <a:srgbClr val="c9211e"/>
                </a:solidFill>
                <a:latin typeface="Titr"/>
                <a:ea typeface="DejaVu Sans"/>
              </a:rPr>
              <a:t>progress</a:t>
            </a:r>
            <a:br/>
            <a:endParaRPr b="0" lang="en-US" sz="4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28520" y="979560"/>
            <a:ext cx="6271560" cy="53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>
            <a:noAutofit/>
          </a:bodyPr>
          <a:p>
            <a:pPr marL="207720" indent="-207000" algn="r">
              <a:lnSpc>
                <a:spcPct val="93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P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r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e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p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a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r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i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n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g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p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a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r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t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s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o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f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t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h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e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s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i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t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e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s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u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c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h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a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s</a:t>
            </a:r>
            <a:r>
              <a:rPr b="1" lang="en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:</a:t>
            </a:r>
            <a:endParaRPr b="0" lang="en-US" sz="2400" spc="-1" strike="noStrike">
              <a:latin typeface="FreeFarsi"/>
            </a:endParaRPr>
          </a:p>
          <a:p>
            <a:pPr marL="207720" indent="-207000" algn="r">
              <a:lnSpc>
                <a:spcPct val="93000"/>
              </a:lnSpc>
              <a:tabLst>
                <a:tab algn="l" pos="0"/>
              </a:tabLst>
            </a:pPr>
            <a:endParaRPr b="0" lang="en-US" sz="2400" spc="-1" strike="noStrike">
              <a:latin typeface="FreeFarsi"/>
            </a:endParaRPr>
          </a:p>
          <a:p>
            <a:pPr marL="207720" indent="-207000" algn="r">
              <a:lnSpc>
                <a:spcPct val="93000"/>
              </a:lnSpc>
              <a:tabLst>
                <a:tab algn="l" pos="0"/>
              </a:tabLst>
            </a:pPr>
            <a:endParaRPr b="0" lang="en-US" sz="24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y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h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d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v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r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m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c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o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o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f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h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(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h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.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)</a:t>
            </a: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tabLst>
                <a:tab algn="l" pos="0"/>
              </a:tabLst>
            </a:pP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H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u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b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e</a:t>
            </a: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tabLst>
                <a:tab algn="l" pos="0"/>
              </a:tabLst>
            </a:pP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M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k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m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h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y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p</a:t>
            </a:r>
            <a:r>
              <a:rPr b="0" lang="en" sz="2000" spc="-1" strike="noStrike">
                <a:solidFill>
                  <a:srgbClr val="ce181e"/>
                </a:solidFill>
                <a:latin typeface="FreeFarsi"/>
                <a:ea typeface="Lohit Devanagari"/>
              </a:rPr>
              <a:t>e</a:t>
            </a: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tabLst>
                <a:tab algn="l" pos="0"/>
              </a:tabLst>
            </a:pP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-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r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g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c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n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h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i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e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l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o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Lohit Devanagari"/>
              </a:rPr>
              <a:t>:</a:t>
            </a: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tabLst>
                <a:tab algn="l" pos="0"/>
              </a:tabLst>
            </a:pPr>
            <a:endParaRPr b="0" lang="en-US" sz="2000" spc="-1" strike="noStrike">
              <a:latin typeface="FreeFarsi"/>
            </a:endParaRPr>
          </a:p>
          <a:p>
            <a:pPr marL="266400" indent="-215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m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a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k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i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n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g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 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m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u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s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i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FreeFarsi"/>
              </a:rPr>
              <a:t>c</a:t>
            </a:r>
            <a:r>
              <a:rPr b="0" lang="en" sz="1800" spc="-1" strike="noStrike">
                <a:solidFill>
                  <a:srgbClr val="8f187c"/>
                </a:solidFill>
                <a:latin typeface="FreeFarsi"/>
                <a:ea typeface="Lohit Devanagari"/>
              </a:rPr>
              <a:t> </a:t>
            </a:r>
            <a:endParaRPr b="0" lang="en-US" sz="1800" spc="-1" strike="noStrike">
              <a:latin typeface="FreeFarsi"/>
            </a:endParaRPr>
          </a:p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1800" spc="-1" strike="noStrike">
              <a:latin typeface="FreeFarsi"/>
            </a:endParaRPr>
          </a:p>
          <a:p>
            <a:pPr marL="266400" indent="-215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G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a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r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b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a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g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e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d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e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t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e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c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t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i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o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n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f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r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o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m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t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h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e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i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m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a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g</a:t>
            </a:r>
            <a:r>
              <a:rPr b="0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e</a:t>
            </a:r>
            <a:endParaRPr b="0" lang="en-US" sz="1800" spc="-1" strike="noStrike">
              <a:latin typeface="FreeFarsi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91440" y="3926160"/>
            <a:ext cx="5577480" cy="731160"/>
          </a:xfrm>
          <a:prstGeom prst="rect">
            <a:avLst/>
          </a:prstGeom>
          <a:solidFill>
            <a:srgbClr val="729fcf">
              <a:alpha val="6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"/>
          <p:cNvSpPr/>
          <p:nvPr/>
        </p:nvSpPr>
        <p:spPr>
          <a:xfrm>
            <a:off x="163440" y="5439600"/>
            <a:ext cx="2011320" cy="370440"/>
          </a:xfrm>
          <a:prstGeom prst="rect">
            <a:avLst/>
          </a:prstGeom>
          <a:solidFill>
            <a:srgbClr val="ef413d">
              <a:alpha val="4000"/>
            </a:srgbClr>
          </a:solidFill>
          <a:ln w="936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5"/>
          <p:cNvSpPr/>
          <p:nvPr/>
        </p:nvSpPr>
        <p:spPr>
          <a:xfrm>
            <a:off x="2174760" y="5439600"/>
            <a:ext cx="4226040" cy="568800"/>
          </a:xfrm>
          <a:prstGeom prst="line">
            <a:avLst/>
          </a:prstGeom>
          <a:ln w="9360">
            <a:solidFill>
              <a:srgbClr val="ef41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6"/>
          <p:cNvSpPr/>
          <p:nvPr/>
        </p:nvSpPr>
        <p:spPr>
          <a:xfrm>
            <a:off x="5669280" y="4023360"/>
            <a:ext cx="1371240" cy="547200"/>
          </a:xfrm>
          <a:prstGeom prst="line">
            <a:avLst/>
          </a:prstGeom>
          <a:ln w="9360">
            <a:solidFill>
              <a:srgbClr val="8f93c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7"/>
          <p:cNvGrpSpPr/>
          <p:nvPr/>
        </p:nvGrpSpPr>
        <p:grpSpPr>
          <a:xfrm>
            <a:off x="7044120" y="2103120"/>
            <a:ext cx="5025960" cy="3843720"/>
            <a:chOff x="7044120" y="2103120"/>
            <a:chExt cx="5025960" cy="3843720"/>
          </a:xfrm>
        </p:grpSpPr>
        <p:pic>
          <p:nvPicPr>
            <p:cNvPr id="432" name="" descr=""/>
            <p:cNvPicPr/>
            <p:nvPr/>
          </p:nvPicPr>
          <p:blipFill>
            <a:blip r:embed="rId2"/>
            <a:stretch/>
          </p:blipFill>
          <p:spPr>
            <a:xfrm>
              <a:off x="7136280" y="3571920"/>
              <a:ext cx="2316960" cy="2316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3" name="Group 8"/>
            <p:cNvGrpSpPr/>
            <p:nvPr/>
          </p:nvGrpSpPr>
          <p:grpSpPr>
            <a:xfrm>
              <a:off x="7044120" y="2103120"/>
              <a:ext cx="5025960" cy="3843720"/>
              <a:chOff x="7044120" y="2103120"/>
              <a:chExt cx="5025960" cy="3843720"/>
            </a:xfrm>
          </p:grpSpPr>
          <p:pic>
            <p:nvPicPr>
              <p:cNvPr id="434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8050680" y="2200320"/>
                <a:ext cx="3928320" cy="241560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435" name="Group 9"/>
              <p:cNvGrpSpPr/>
              <p:nvPr/>
            </p:nvGrpSpPr>
            <p:grpSpPr>
              <a:xfrm>
                <a:off x="7044120" y="2103120"/>
                <a:ext cx="5025960" cy="3843720"/>
                <a:chOff x="7044120" y="2103120"/>
                <a:chExt cx="5025960" cy="3843720"/>
              </a:xfrm>
            </p:grpSpPr>
            <p:sp>
              <p:nvSpPr>
                <p:cNvPr id="436" name="Line 10"/>
                <p:cNvSpPr/>
                <p:nvPr/>
              </p:nvSpPr>
              <p:spPr>
                <a:xfrm>
                  <a:off x="7044120" y="5946840"/>
                  <a:ext cx="2465280" cy="0"/>
                </a:xfrm>
                <a:prstGeom prst="line">
                  <a:avLst/>
                </a:prstGeom>
                <a:ln w="19080">
                  <a:solidFill>
                    <a:srgbClr val="0066b3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437" name="Group 11"/>
                <p:cNvGrpSpPr/>
                <p:nvPr/>
              </p:nvGrpSpPr>
              <p:grpSpPr>
                <a:xfrm>
                  <a:off x="7044120" y="2103120"/>
                  <a:ext cx="5025960" cy="3837960"/>
                  <a:chOff x="7044120" y="2103120"/>
                  <a:chExt cx="5025960" cy="3837960"/>
                </a:xfrm>
              </p:grpSpPr>
              <p:sp>
                <p:nvSpPr>
                  <p:cNvPr id="438" name="Line 12"/>
                  <p:cNvSpPr/>
                  <p:nvPr/>
                </p:nvSpPr>
                <p:spPr>
                  <a:xfrm flipH="1" flipV="1">
                    <a:off x="7954920" y="2103120"/>
                    <a:ext cx="4114800" cy="7560"/>
                  </a:xfrm>
                  <a:prstGeom prst="line">
                    <a:avLst/>
                  </a:prstGeom>
                  <a:ln w="19080">
                    <a:solidFill>
                      <a:srgbClr val="0066b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9" name="Line 13"/>
                  <p:cNvSpPr/>
                  <p:nvPr/>
                </p:nvSpPr>
                <p:spPr>
                  <a:xfrm flipV="1">
                    <a:off x="12070080" y="2103480"/>
                    <a:ext cx="0" cy="2563200"/>
                  </a:xfrm>
                  <a:prstGeom prst="line">
                    <a:avLst/>
                  </a:prstGeom>
                  <a:ln w="19080">
                    <a:solidFill>
                      <a:srgbClr val="0066b3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440" name="Group 14"/>
                  <p:cNvGrpSpPr/>
                  <p:nvPr/>
                </p:nvGrpSpPr>
                <p:grpSpPr>
                  <a:xfrm>
                    <a:off x="7044120" y="2106000"/>
                    <a:ext cx="5022360" cy="3835080"/>
                    <a:chOff x="7044120" y="2106000"/>
                    <a:chExt cx="5022360" cy="3835080"/>
                  </a:xfrm>
                </p:grpSpPr>
                <p:sp>
                  <p:nvSpPr>
                    <p:cNvPr id="441" name="Line 15"/>
                    <p:cNvSpPr/>
                    <p:nvPr/>
                  </p:nvSpPr>
                  <p:spPr>
                    <a:xfrm>
                      <a:off x="7044120" y="3477600"/>
                      <a:ext cx="910800" cy="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2" name="Line 16"/>
                    <p:cNvSpPr/>
                    <p:nvPr/>
                  </p:nvSpPr>
                  <p:spPr>
                    <a:xfrm>
                      <a:off x="7958160" y="2106000"/>
                      <a:ext cx="0" cy="136980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3" name="Line 17"/>
                    <p:cNvSpPr/>
                    <p:nvPr/>
                  </p:nvSpPr>
                  <p:spPr>
                    <a:xfrm>
                      <a:off x="9456120" y="4663440"/>
                      <a:ext cx="2610360" cy="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4" name="Line 18"/>
                    <p:cNvSpPr/>
                    <p:nvPr/>
                  </p:nvSpPr>
                  <p:spPr>
                    <a:xfrm flipV="1">
                      <a:off x="9510120" y="4612320"/>
                      <a:ext cx="0" cy="132876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445" name="Line 19"/>
                    <p:cNvSpPr/>
                    <p:nvPr/>
                  </p:nvSpPr>
                  <p:spPr>
                    <a:xfrm>
                      <a:off x="7044120" y="3477600"/>
                      <a:ext cx="0" cy="2458800"/>
                    </a:xfrm>
                    <a:prstGeom prst="line">
                      <a:avLst/>
                    </a:prstGeom>
                    <a:ln w="19080">
                      <a:solidFill>
                        <a:srgbClr val="0066b3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</p:grpSp>
        </p:grpSp>
      </p:grpSp>
      <p:grpSp>
        <p:nvGrpSpPr>
          <p:cNvPr id="446" name="Group 20"/>
          <p:cNvGrpSpPr/>
          <p:nvPr/>
        </p:nvGrpSpPr>
        <p:grpSpPr>
          <a:xfrm>
            <a:off x="4350240" y="6008400"/>
            <a:ext cx="3200040" cy="782280"/>
            <a:chOff x="4350240" y="6008400"/>
            <a:chExt cx="3200040" cy="782280"/>
          </a:xfrm>
        </p:grpSpPr>
        <p:pic>
          <p:nvPicPr>
            <p:cNvPr id="447" name="" descr=""/>
            <p:cNvPicPr/>
            <p:nvPr/>
          </p:nvPicPr>
          <p:blipFill>
            <a:blip r:embed="rId4"/>
            <a:stretch/>
          </p:blipFill>
          <p:spPr>
            <a:xfrm>
              <a:off x="4549680" y="6008400"/>
              <a:ext cx="2834280" cy="78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8" name="CustomShape 21"/>
            <p:cNvSpPr/>
            <p:nvPr/>
          </p:nvSpPr>
          <p:spPr>
            <a:xfrm>
              <a:off x="4350240" y="6035040"/>
              <a:ext cx="3200040" cy="731160"/>
            </a:xfrm>
            <a:prstGeom prst="rect">
              <a:avLst/>
            </a:prstGeom>
            <a:noFill/>
            <a:ln w="9360">
              <a:solidFill>
                <a:srgbClr val="ce181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" descr=""/>
          <p:cNvPicPr/>
          <p:nvPr/>
        </p:nvPicPr>
        <p:blipFill>
          <a:blip r:embed="rId1"/>
          <a:srcRect l="0" t="0" r="0" b="69908"/>
          <a:stretch/>
        </p:blipFill>
        <p:spPr>
          <a:xfrm>
            <a:off x="0" y="0"/>
            <a:ext cx="12183480" cy="182484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8595360" y="365040"/>
            <a:ext cx="2125800" cy="12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Team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9379080" y="4662360"/>
            <a:ext cx="17280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1300" spc="-1" strike="noStrike">
                <a:solidFill>
                  <a:srgbClr val="a70050"/>
                </a:solidFill>
                <a:latin typeface="FreeFarsi"/>
                <a:ea typeface="DejaVu Sans"/>
              </a:rPr>
              <a:t>Sohail Sabzevari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6705720" y="4662360"/>
            <a:ext cx="1728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1400" spc="-1" strike="noStrike">
                <a:solidFill>
                  <a:srgbClr val="a70050"/>
                </a:solidFill>
                <a:latin typeface="FreeFarsi"/>
                <a:ea typeface="DejaVu Sans"/>
              </a:rPr>
              <a:t>Fatima Torabi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484280" y="4662360"/>
            <a:ext cx="1728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9528120" y="5200560"/>
            <a:ext cx="142956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FreeFarsi"/>
                <a:ea typeface="DejaVu Sans"/>
              </a:rPr>
              <a:t>A senior student of medical engineering and an expert in the development of Satlineh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6854760" y="5200560"/>
            <a:ext cx="142956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FreeFarsi"/>
                <a:ea typeface="DejaVu Sans"/>
              </a:rPr>
              <a:t>Accounting student and the founder of Satlina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7" name="CustomShape 8"/>
          <p:cNvSpPr/>
          <p:nvPr/>
        </p:nvSpPr>
        <p:spPr>
          <a:xfrm>
            <a:off x="4305240" y="5200560"/>
            <a:ext cx="142956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9"/>
          <p:cNvSpPr/>
          <p:nvPr/>
        </p:nvSpPr>
        <p:spPr>
          <a:xfrm>
            <a:off x="1633680" y="5200560"/>
            <a:ext cx="142956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>
            <a:off x="1484280" y="4481640"/>
            <a:ext cx="17280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1100" spc="-1" strike="noStrike">
                <a:solidFill>
                  <a:srgbClr val="a70050"/>
                </a:solidFill>
                <a:latin typeface="FreeFarsi"/>
                <a:ea typeface="DejaVu Sans"/>
              </a:rPr>
              <a:t>Hakim University and Sabzevar Cooperative Department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9294560" y="2195640"/>
            <a:ext cx="2193120" cy="219312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3"/>
          <a:stretch/>
        </p:blipFill>
        <p:spPr>
          <a:xfrm>
            <a:off x="8639280" y="2035080"/>
            <a:ext cx="2790000" cy="262836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4"/>
          <a:stretch/>
        </p:blipFill>
        <p:spPr>
          <a:xfrm>
            <a:off x="905040" y="2182680"/>
            <a:ext cx="2751840" cy="240912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5"/>
          <a:stretch/>
        </p:blipFill>
        <p:spPr>
          <a:xfrm>
            <a:off x="5923080" y="2182680"/>
            <a:ext cx="3037680" cy="2599560"/>
          </a:xfrm>
          <a:prstGeom prst="rect">
            <a:avLst/>
          </a:prstGeom>
          <a:ln>
            <a:noFill/>
          </a:ln>
        </p:spPr>
      </p:pic>
      <p:sp>
        <p:nvSpPr>
          <p:cNvPr id="464" name="CustomShape 11"/>
          <p:cNvSpPr/>
          <p:nvPr/>
        </p:nvSpPr>
        <p:spPr>
          <a:xfrm>
            <a:off x="3897720" y="4662360"/>
            <a:ext cx="2267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1400" spc="-1" strike="noStrike">
                <a:solidFill>
                  <a:srgbClr val="a70050"/>
                </a:solidFill>
                <a:latin typeface="FreeFarsi"/>
                <a:ea typeface="DejaVu Sans"/>
              </a:rPr>
              <a:t>Some of ClubHouse Friends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5" name="CustomShape 12"/>
          <p:cNvSpPr/>
          <p:nvPr/>
        </p:nvSpPr>
        <p:spPr>
          <a:xfrm>
            <a:off x="4334760" y="5200560"/>
            <a:ext cx="142956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300" spc="-1" strike="noStrike">
                <a:solidFill>
                  <a:srgbClr val="c9211e"/>
                </a:solidFill>
                <a:latin typeface="FreeSans"/>
                <a:ea typeface="DejaVu Sans"/>
              </a:rPr>
              <a:t>World of women's</a:t>
            </a:r>
            <a:r>
              <a:rPr b="0" lang="en" sz="1300" spc="-1" strike="noStrike">
                <a:solidFill>
                  <a:srgbClr val="000000"/>
                </a:solidFill>
                <a:latin typeface="FreeSans"/>
                <a:ea typeface="DejaVu Sans"/>
              </a:rPr>
              <a:t>, </a:t>
            </a:r>
            <a:r>
              <a:rPr b="0" lang="en" sz="1300" spc="-1" strike="noStrike">
                <a:solidFill>
                  <a:srgbClr val="c9211e"/>
                </a:solidFill>
                <a:latin typeface="FreeSans"/>
                <a:ea typeface="DejaVu Sans"/>
              </a:rPr>
              <a:t>Communication Forum</a:t>
            </a:r>
            <a:r>
              <a:rPr b="0" lang="en" sz="1300" spc="-1" strike="noStrike">
                <a:solidFill>
                  <a:srgbClr val="000000"/>
                </a:solidFill>
                <a:latin typeface="FreeSans"/>
                <a:ea typeface="DejaVu Sans"/>
              </a:rPr>
              <a:t> and Some Other </a:t>
            </a:r>
            <a:r>
              <a:rPr b="0" lang="en" sz="1300" spc="-1" strike="noStrike">
                <a:solidFill>
                  <a:srgbClr val="c9211e"/>
                </a:solidFill>
                <a:latin typeface="FreeSans"/>
                <a:ea typeface="DejaVu Sans"/>
              </a:rPr>
              <a:t>Clubhouse rooms</a:t>
            </a:r>
            <a:r>
              <a:rPr b="0" lang="en" sz="1300" spc="-1" strike="noStrike">
                <a:solidFill>
                  <a:srgbClr val="000000"/>
                </a:solidFill>
                <a:latin typeface="FreeSans"/>
                <a:ea typeface="DejaVu Sans"/>
              </a:rPr>
              <a:t> And </a:t>
            </a:r>
            <a:r>
              <a:rPr b="0" lang="en" sz="1300" spc="-1" strike="noStrike">
                <a:solidFill>
                  <a:srgbClr val="c9211e"/>
                </a:solidFill>
                <a:latin typeface="FreeSans"/>
                <a:ea typeface="DejaVu Sans"/>
              </a:rPr>
              <a:t>Friends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6"/>
          <a:stretch/>
        </p:blipFill>
        <p:spPr>
          <a:xfrm>
            <a:off x="3546720" y="2218680"/>
            <a:ext cx="2762280" cy="24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41360" y="1266840"/>
            <a:ext cx="10972080" cy="11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ctr">
            <a:noAutofit/>
          </a:bodyPr>
          <a:p>
            <a:pPr algn="ctr" rtl="1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1" lang="en-US" sz="3600" spc="-1" strike="noStrike">
                <a:solidFill>
                  <a:srgbClr val="800080"/>
                </a:solidFill>
                <a:latin typeface="Trebuchet MS"/>
                <a:ea typeface="DejaVu Sans"/>
              </a:rPr>
              <a:t>LET'S </a:t>
            </a:r>
            <a:r>
              <a:rPr b="1" lang="en-US" sz="3600" spc="-1" strike="noStrike">
                <a:solidFill>
                  <a:srgbClr val="ff0000"/>
                </a:solidFill>
                <a:latin typeface="Trebuchet MS"/>
                <a:ea typeface="DejaVu Sans"/>
              </a:rPr>
              <a:t>GET UP</a:t>
            </a:r>
            <a:r>
              <a:rPr b="1" lang="en-US" sz="3600" spc="-1" strike="noStrike">
                <a:solidFill>
                  <a:srgbClr val="800080"/>
                </a:solidFill>
                <a:latin typeface="Trebuchet MS"/>
                <a:ea typeface="DejaVu Sans"/>
              </a:rPr>
              <a:t>! — </a:t>
            </a:r>
            <a:r>
              <a:rPr b="1" lang="en-US" sz="3600" spc="-1" strike="noStrike">
                <a:solidFill>
                  <a:srgbClr val="00a933"/>
                </a:solidFill>
                <a:latin typeface="Trebuchet MS"/>
                <a:ea typeface="DejaVu Sans"/>
              </a:rPr>
              <a:t>Live the life</a:t>
            </a:r>
            <a:r>
              <a:rPr b="1" lang="en-US" sz="3600" spc="-1" strike="noStrike">
                <a:solidFill>
                  <a:srgbClr val="800080"/>
                </a:solidFill>
                <a:latin typeface="Trebuchet MS"/>
                <a:ea typeface="DejaVu Sans"/>
              </a:rPr>
              <a:t>, Have Fun &amp; </a:t>
            </a:r>
            <a:r>
              <a:rPr b="1" lang="en-US" sz="3600" spc="-1" strike="noStrike">
                <a:solidFill>
                  <a:srgbClr val="ff8000"/>
                </a:solidFill>
                <a:latin typeface="Trebuchet MS"/>
                <a:ea typeface="DejaVu Sans"/>
              </a:rPr>
              <a:t>Feel Good</a:t>
            </a:r>
            <a:r>
              <a:rPr b="1" lang="en-US" sz="3600" spc="-1" strike="noStrike">
                <a:solidFill>
                  <a:srgbClr val="ff8000"/>
                </a:solidFill>
                <a:latin typeface="Trebuchet MS"/>
                <a:ea typeface="DejaVu Sans"/>
              </a:rPr>
              <a:t>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41360" y="2330280"/>
            <a:ext cx="10972080" cy="11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293760" y="4917960"/>
            <a:ext cx="11635560" cy="105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ctr">
            <a:noAutofit/>
          </a:bodyPr>
          <a:p>
            <a:pPr algn="ctr" rtl="1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  <a:tab algn="l" pos="11430000"/>
              </a:tabLst>
            </a:pPr>
            <a:r>
              <a:rPr b="0" lang="en-US" sz="3600" spc="-1" strike="noStrike">
                <a:solidFill>
                  <a:srgbClr val="780373"/>
                </a:solidFill>
                <a:latin typeface="Trebuchet MS"/>
                <a:ea typeface="DejaVu Sans"/>
              </a:rPr>
              <a:t>Everything </a:t>
            </a:r>
            <a:r>
              <a:rPr b="0" lang="en-US" sz="3600" spc="-1" strike="noStrike">
                <a:solidFill>
                  <a:srgbClr val="c9211e"/>
                </a:solidFill>
                <a:latin typeface="Trebuchet MS"/>
                <a:ea typeface="DejaVu Sans"/>
              </a:rPr>
              <a:t>Starts </a:t>
            </a:r>
            <a:r>
              <a:rPr b="0" lang="en-US" sz="3600" spc="-1" strike="noStrike">
                <a:solidFill>
                  <a:srgbClr val="780373"/>
                </a:solidFill>
                <a:latin typeface="Trebuchet MS"/>
                <a:ea typeface="DejaVu Sans"/>
              </a:rPr>
              <a:t>as </a:t>
            </a:r>
            <a:r>
              <a:rPr b="0" lang="en-US" sz="3600" spc="-1" strike="noStrike">
                <a:solidFill>
                  <a:srgbClr val="00a933"/>
                </a:solidFill>
                <a:latin typeface="Trebuchet MS"/>
                <a:ea typeface="DejaVu Sans"/>
              </a:rPr>
              <a:t>a Dream</a:t>
            </a:r>
            <a:r>
              <a:rPr b="0" lang="en-US" sz="3600" spc="-1" strike="noStrike">
                <a:solidFill>
                  <a:srgbClr val="780373"/>
                </a:solidFill>
                <a:latin typeface="Trebuchet MS"/>
                <a:ea typeface="DejaVu Sans"/>
              </a:rPr>
              <a:t>, but </a:t>
            </a:r>
            <a:r>
              <a:rPr b="0" lang="en-US" sz="3600" spc="-1" strike="noStrike">
                <a:solidFill>
                  <a:srgbClr val="ff8000"/>
                </a:solidFill>
                <a:latin typeface="Trebuchet MS"/>
                <a:ea typeface="DejaVu Sans"/>
              </a:rPr>
              <a:t>Requires Action</a:t>
            </a:r>
            <a:endParaRPr b="0" lang="en-US" sz="3600" spc="-1" strike="noStrike">
              <a:latin typeface="Arial"/>
            </a:endParaRPr>
          </a:p>
          <a:p>
            <a:pPr algn="ctr" rtl="1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  <a:tab algn="l" pos="11430000"/>
              </a:tabLst>
            </a:pPr>
            <a:endParaRPr b="0" lang="en-US" sz="3600" spc="-1" strike="noStrike">
              <a:latin typeface="Arial"/>
            </a:endParaRPr>
          </a:p>
          <a:p>
            <a:pPr algn="ctr" rtl="1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  <a:tab algn="l" pos="11430000"/>
              </a:tabLst>
            </a:pPr>
            <a:r>
              <a:rPr b="0" lang="hi-IN" sz="3600" spc="-1" strike="noStrike">
                <a:solidFill>
                  <a:srgbClr val="780373"/>
                </a:solidFill>
                <a:latin typeface="Trebuchet MS"/>
                <a:cs typeface="DejaVu Sans"/>
              </a:rPr>
              <a:t>قطره</a:t>
            </a:r>
            <a:r>
              <a:rPr b="0" lang="en-US" sz="3600" spc="-1" strike="noStrike">
                <a:solidFill>
                  <a:srgbClr val="6a1816"/>
                </a:solidFill>
                <a:latin typeface="Trebuchet MS"/>
                <a:ea typeface="DejaVu Sans"/>
              </a:rPr>
              <a:t> را بشویم، </a:t>
            </a:r>
            <a:r>
              <a:rPr b="0" lang="hi-IN" sz="3600" spc="-1" strike="noStrike">
                <a:solidFill>
                  <a:srgbClr val="2a6099"/>
                </a:solidFill>
                <a:latin typeface="Trebuchet MS"/>
                <a:cs typeface="DejaVu Sans"/>
              </a:rPr>
              <a:t>دریا</a:t>
            </a:r>
            <a:r>
              <a:rPr b="0" lang="en-US" sz="3600" spc="-1" strike="noStrike">
                <a:solidFill>
                  <a:srgbClr val="6a1816"/>
                </a:solidFill>
                <a:latin typeface="Trebuchet MS"/>
                <a:ea typeface="DejaVu Sans"/>
              </a:rPr>
              <a:t> را در </a:t>
            </a:r>
            <a:r>
              <a:rPr b="0" lang="hi-IN" sz="3600" spc="-1" strike="noStrike">
                <a:solidFill>
                  <a:srgbClr val="ed4c05"/>
                </a:solidFill>
                <a:latin typeface="Trebuchet MS"/>
                <a:cs typeface="DejaVu Sans"/>
              </a:rPr>
              <a:t>نوسان</a:t>
            </a:r>
            <a:r>
              <a:rPr b="0" lang="en-US" sz="3600" spc="-1" strike="noStrike">
                <a:solidFill>
                  <a:srgbClr val="6a1816"/>
                </a:solidFill>
                <a:latin typeface="Trebuchet MS"/>
                <a:ea typeface="DejaVu Sans"/>
              </a:rPr>
              <a:t> آییم.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971640" y="8400960"/>
            <a:ext cx="10972080" cy="11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ctr">
            <a:noAutofit/>
          </a:bodyPr>
          <a:p>
            <a:pPr algn="ctr" rtl="1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hi-IN" sz="3600" spc="-1" strike="noStrike">
                <a:solidFill>
                  <a:srgbClr val="6a1816"/>
                </a:solidFill>
                <a:latin typeface="Trebuchet MS"/>
                <a:cs typeface="DejaVu Sans"/>
              </a:rPr>
              <a:t>ما وزش صخره ایم ، ما صخره وزنده ایم.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0015560" y="482760"/>
            <a:ext cx="2133000" cy="9244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9394920" y="2422440"/>
            <a:ext cx="2107440" cy="213768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9466200" y="7721640"/>
            <a:ext cx="2920320" cy="9118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4691160" y="2771640"/>
            <a:ext cx="3715560" cy="1564560"/>
          </a:xfrm>
          <a:prstGeom prst="rect">
            <a:avLst/>
          </a:prstGeom>
          <a:ln>
            <a:noFill/>
          </a:ln>
        </p:spPr>
      </p:pic>
      <p:sp>
        <p:nvSpPr>
          <p:cNvPr id="249" name="Line 5"/>
          <p:cNvSpPr/>
          <p:nvPr/>
        </p:nvSpPr>
        <p:spPr>
          <a:xfrm>
            <a:off x="9955080" y="7539120"/>
            <a:ext cx="1800" cy="430200"/>
          </a:xfrm>
          <a:prstGeom prst="line">
            <a:avLst/>
          </a:prstGeom>
          <a:ln w="93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rId5"/>
          <a:stretch/>
        </p:blipFill>
        <p:spPr>
          <a:xfrm>
            <a:off x="414360" y="2822400"/>
            <a:ext cx="3455280" cy="14504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6"/>
          <a:stretch/>
        </p:blipFill>
        <p:spPr>
          <a:xfrm>
            <a:off x="5751360" y="7637400"/>
            <a:ext cx="2544120" cy="1067760"/>
          </a:xfrm>
          <a:prstGeom prst="rect">
            <a:avLst/>
          </a:prstGeom>
          <a:ln>
            <a:noFill/>
          </a:ln>
        </p:spPr>
      </p:pic>
      <p:sp>
        <p:nvSpPr>
          <p:cNvPr id="252" name="Line 6"/>
          <p:cNvSpPr/>
          <p:nvPr/>
        </p:nvSpPr>
        <p:spPr>
          <a:xfrm flipH="1" flipV="1">
            <a:off x="9066240" y="8629560"/>
            <a:ext cx="781200" cy="255600"/>
          </a:xfrm>
          <a:prstGeom prst="line">
            <a:avLst/>
          </a:prstGeom>
          <a:ln w="93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7"/>
          <a:stretch/>
        </p:blipFill>
        <p:spPr>
          <a:xfrm>
            <a:off x="42840" y="5456160"/>
            <a:ext cx="1447200" cy="1251720"/>
          </a:xfrm>
          <a:prstGeom prst="rect">
            <a:avLst/>
          </a:prstGeom>
          <a:ln>
            <a:noFill/>
          </a:ln>
        </p:spPr>
      </p:pic>
      <p:sp>
        <p:nvSpPr>
          <p:cNvPr id="254" name="Line 7"/>
          <p:cNvSpPr/>
          <p:nvPr/>
        </p:nvSpPr>
        <p:spPr>
          <a:xfrm flipH="1" flipV="1">
            <a:off x="1987200" y="8466120"/>
            <a:ext cx="2219400" cy="238320"/>
          </a:xfrm>
          <a:prstGeom prst="line">
            <a:avLst/>
          </a:prstGeom>
          <a:ln w="93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" descr=""/>
          <p:cNvPicPr/>
          <p:nvPr/>
        </p:nvPicPr>
        <p:blipFill>
          <a:blip r:embed="rId8"/>
          <a:stretch/>
        </p:blipFill>
        <p:spPr>
          <a:xfrm>
            <a:off x="3811680" y="7943760"/>
            <a:ext cx="1277280" cy="5230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9"/>
          <a:stretch/>
        </p:blipFill>
        <p:spPr>
          <a:xfrm>
            <a:off x="212760" y="8680320"/>
            <a:ext cx="1210680" cy="642240"/>
          </a:xfrm>
          <a:prstGeom prst="rect">
            <a:avLst/>
          </a:prstGeom>
          <a:ln>
            <a:noFill/>
          </a:ln>
        </p:spPr>
      </p:pic>
      <p:sp>
        <p:nvSpPr>
          <p:cNvPr id="257" name="CustomShape 8"/>
          <p:cNvSpPr/>
          <p:nvPr/>
        </p:nvSpPr>
        <p:spPr>
          <a:xfrm>
            <a:off x="609480" y="363600"/>
            <a:ext cx="1097208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0" anchor="ctr">
            <a:noAutofit/>
          </a:bodyPr>
          <a:p>
            <a:pPr algn="ctr"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5400" spc="-1" strike="noStrike">
                <a:solidFill>
                  <a:srgbClr val="ed1c24"/>
                </a:solidFill>
                <a:latin typeface="Arial"/>
                <a:ea typeface="DejaVu Sans"/>
              </a:rPr>
              <a:t>The Story of </a:t>
            </a:r>
            <a:r>
              <a:rPr b="0" lang="en-US" sz="5400" spc="-1" strike="noStrike">
                <a:solidFill>
                  <a:srgbClr val="ff8000"/>
                </a:solidFill>
                <a:latin typeface="Arial"/>
                <a:ea typeface="DejaVu Sans"/>
              </a:rPr>
              <a:t>Satlineh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96840" y="0"/>
            <a:ext cx="12094560" cy="685728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6675480" y="139320"/>
            <a:ext cx="50284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FreeFarsi"/>
                <a:ea typeface="B Nazanin"/>
              </a:rPr>
              <a:t>difficulties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10840" y="304920"/>
            <a:ext cx="479196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Poor waste management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contributes to </a:t>
            </a: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climate change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air pollution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, and directly affects many </a:t>
            </a: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ecosystems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species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Rapid economic growth</a:t>
            </a:r>
            <a:r>
              <a:rPr b="0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-US" sz="2400" spc="-1" strike="noStrike">
                <a:solidFill>
                  <a:srgbClr val="c9211e"/>
                </a:solidFill>
                <a:latin typeface="FreeFarsi"/>
                <a:ea typeface="DejaVu Sans"/>
              </a:rPr>
              <a:t>Waste Economic Problems</a:t>
            </a:r>
            <a:r>
              <a:rPr b="1" lang="en-US" sz="2400" spc="-1" strike="noStrike">
                <a:solidFill>
                  <a:srgbClr val="000000"/>
                </a:solidFill>
                <a:latin typeface="FreeFarsi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00a933"/>
                </a:solidFill>
                <a:latin typeface="FreeFarsi"/>
                <a:ea typeface="DejaVu Sans"/>
              </a:rPr>
              <a:t>UN report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:The Economic Loss of </a:t>
            </a:r>
            <a:r>
              <a:rPr b="0" lang="en-US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world's food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wasted annually is around The </a:t>
            </a:r>
            <a:r>
              <a:rPr b="0" lang="en-US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$750 billion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or %33 of its value (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FreeFarsi"/>
                <a:ea typeface="DejaVu Sans"/>
                <a:hlinkClick r:id="rId2"/>
              </a:rPr>
              <a:t>link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274680" y="8024760"/>
            <a:ext cx="10138680" cy="47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1120" bIns="45000">
            <a:noAutofit/>
          </a:bodyPr>
          <a:p>
            <a:pPr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1" lang="fa-IR" sz="2400" spc="-1" strike="noStrike">
                <a:solidFill>
                  <a:srgbClr val="000000"/>
                </a:solidFill>
                <a:latin typeface="Calibri"/>
                <a:cs typeface="B Nazanin"/>
              </a:rPr>
              <a:t>توانمند سازی </a:t>
            </a:r>
            <a:r>
              <a:rPr b="1" lang="fa-IR" sz="2400" spc="-1" strike="noStrike">
                <a:solidFill>
                  <a:srgbClr val="0066b3"/>
                </a:solidFill>
                <a:latin typeface="Calibri"/>
                <a:cs typeface="B Nazanin"/>
              </a:rPr>
              <a:t>اقتصادی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و فراهم سازی دسترسی</a:t>
            </a:r>
            <a:r>
              <a:rPr b="1" lang="en-US" sz="2400" spc="-1" strike="noStrike">
                <a:solidFill>
                  <a:srgbClr val="00a65d"/>
                </a:solidFill>
                <a:latin typeface="Calibri"/>
                <a:ea typeface="DejaVu Sans"/>
              </a:rPr>
              <a:t> </a:t>
            </a:r>
            <a:r>
              <a:rPr b="1" lang="fa-IR" sz="2400" spc="-1" strike="noStrike">
                <a:solidFill>
                  <a:srgbClr val="006c3b"/>
                </a:solidFill>
                <a:latin typeface="Calibri"/>
                <a:cs typeface="B Nazanin"/>
              </a:rPr>
              <a:t>نیروی کار درگیر در بازیافت زباله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به </a:t>
            </a:r>
            <a:r>
              <a:rPr b="1" lang="fa-IR" sz="2400" spc="-1" strike="noStrike">
                <a:solidFill>
                  <a:srgbClr val="0066b3"/>
                </a:solidFill>
                <a:latin typeface="Calibri"/>
                <a:cs typeface="B Nazanin"/>
              </a:rPr>
              <a:t>تکنولوژی های جدید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6111720" y="4479840"/>
            <a:ext cx="3396600" cy="19281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6035760" y="1736640"/>
            <a:ext cx="2958120" cy="19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0" y="-31680"/>
            <a:ext cx="8848080" cy="68889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-933480" y="1874520"/>
            <a:ext cx="624456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FreeFarsi"/>
                <a:ea typeface="FreeFarsi"/>
              </a:rPr>
              <a:t>The Solutions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862520" y="1279440"/>
            <a:ext cx="720648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Digital technologies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 will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deliver more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efficient waste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management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.</a:t>
            </a:r>
            <a:endParaRPr b="0" lang="en-US" sz="2600" spc="-1" strike="noStrike">
              <a:latin typeface="FreeFarsi"/>
            </a:endParaRPr>
          </a:p>
          <a:p>
            <a:pPr algn="just" rtl="1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FreeFarsi"/>
            </a:endParaRPr>
          </a:p>
          <a:p>
            <a:pPr algn="just" rtl="1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FreeFarsi"/>
            </a:endParaRPr>
          </a:p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Using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the Game Theory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,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Ocean Blue Strategy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and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Crpytocureny Stock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,for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Incoming in the global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market of waste  (1.6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Trillion$/y) and Encouraging 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the Community to do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more </a:t>
            </a:r>
            <a:r>
              <a:rPr b="0" lang="en-US" sz="2600" spc="-1" strike="noStrike">
                <a:solidFill>
                  <a:srgbClr val="c9211e"/>
                </a:solidFill>
                <a:latin typeface="FreeFarsi"/>
                <a:ea typeface="DejaVu Sans"/>
              </a:rPr>
              <a:t>Recycling</a:t>
            </a:r>
            <a:r>
              <a:rPr b="0" lang="en-US" sz="2600" spc="-1" strike="noStrike">
                <a:solidFill>
                  <a:srgbClr val="000000"/>
                </a:solidFill>
                <a:latin typeface="FreeFarsi"/>
                <a:ea typeface="DejaVu Sans"/>
              </a:rPr>
              <a:t>:</a:t>
            </a:r>
            <a:endParaRPr b="0" lang="en-US" sz="2600" spc="-1" strike="noStrike">
              <a:latin typeface="FreeFarsi"/>
            </a:endParaRPr>
          </a:p>
          <a:p>
            <a:pPr algn="just" rtl="1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FreeFarsi"/>
            </a:endParaRPr>
          </a:p>
          <a:p>
            <a:pPr algn="just" rtl="1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FreeFarsi"/>
            </a:endParaRPr>
          </a:p>
          <a:p>
            <a:pPr algn="just" rtl="1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112680"/>
                <a:tab algn="l" pos="569880"/>
                <a:tab algn="l" pos="1027080"/>
                <a:tab algn="l" pos="1484280"/>
                <a:tab algn="l" pos="1941480"/>
                <a:tab algn="l" pos="2398680"/>
                <a:tab algn="l" pos="2855880"/>
                <a:tab algn="l" pos="3313080"/>
                <a:tab algn="l" pos="3770280"/>
                <a:tab algn="l" pos="4227480"/>
                <a:tab algn="l" pos="4684680"/>
                <a:tab algn="l" pos="5141880"/>
                <a:tab algn="l" pos="5599080"/>
                <a:tab algn="l" pos="6056280"/>
                <a:tab algn="l" pos="6513480"/>
                <a:tab algn="l" pos="6970680"/>
                <a:tab algn="l" pos="7427880"/>
                <a:tab algn="l" pos="7885080"/>
                <a:tab algn="l" pos="8342280"/>
                <a:tab algn="l" pos="879948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FreeFarsi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96840" y="5268960"/>
            <a:ext cx="2129760" cy="212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rcRect l="42352" t="0" r="5629" b="0"/>
          <a:stretch/>
        </p:blipFill>
        <p:spPr>
          <a:xfrm>
            <a:off x="5881680" y="0"/>
            <a:ext cx="6290640" cy="68572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05840" y="2110680"/>
            <a:ext cx="3763080" cy="23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FreeFarsi"/>
                <a:ea typeface="DejaVu Sans"/>
              </a:rPr>
              <a:t>Value proposition</a:t>
            </a:r>
            <a:br/>
            <a:r>
              <a:rPr b="1" lang="en-US" sz="4000" spc="-1" strike="noStrike">
                <a:solidFill>
                  <a:srgbClr val="ffffff"/>
                </a:solidFill>
                <a:latin typeface="FreeFarsi"/>
                <a:ea typeface="DejaVu Sans"/>
              </a:rPr>
              <a:t>And</a:t>
            </a:r>
            <a:br/>
            <a:r>
              <a:rPr b="1" lang="en-US" sz="4000" spc="-1" strike="noStrike">
                <a:solidFill>
                  <a:srgbClr val="ffffff"/>
                </a:solidFill>
                <a:latin typeface="FreeFarsi"/>
                <a:ea typeface="DejaVu Sans"/>
              </a:rPr>
              <a:t>the product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28520" y="727920"/>
            <a:ext cx="6271560" cy="53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>
            <a:noAutofit/>
          </a:bodyPr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Improving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quality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,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speed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and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reducing waste recycling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costs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for 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customers and buyers of recycled materials</a:t>
            </a: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FreeFarsi"/>
            </a:endParaRPr>
          </a:p>
          <a:p>
            <a:pPr marL="207720" indent="-207000">
              <a:lnSpc>
                <a:spcPct val="93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Increasing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capital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and a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sense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of cooperation among customers (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credit 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within the Cryptocurrency Stock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 program 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and creating an </a:t>
            </a:r>
            <a:r>
              <a:rPr b="1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internet-based </a:t>
            </a:r>
            <a:r>
              <a:rPr b="1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interaction platform)</a:t>
            </a:r>
            <a:endParaRPr b="0" lang="en-US" sz="2000" spc="-1" strike="noStrike">
              <a:latin typeface="FreeFarsi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6552000" y="4968000"/>
            <a:ext cx="2618280" cy="17420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5394960" y="1728360"/>
            <a:ext cx="2485080" cy="18370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1749240" y="1737360"/>
            <a:ext cx="2456280" cy="185616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1828800" y="2651760"/>
            <a:ext cx="1370880" cy="182160"/>
          </a:xfrm>
          <a:prstGeom prst="rect">
            <a:avLst/>
          </a:prstGeom>
          <a:solidFill>
            <a:srgbClr val="d4ea6b">
              <a:alpha val="11000"/>
            </a:srgbClr>
          </a:solidFill>
          <a:ln>
            <a:solidFill>
              <a:srgbClr val="d4ea6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4"/>
          <p:cNvSpPr/>
          <p:nvPr/>
        </p:nvSpPr>
        <p:spPr>
          <a:xfrm flipV="1">
            <a:off x="3200400" y="2651760"/>
            <a:ext cx="2103120" cy="91440"/>
          </a:xfrm>
          <a:prstGeom prst="line">
            <a:avLst/>
          </a:prstGeom>
          <a:ln w="29160">
            <a:solidFill>
              <a:srgbClr val="d4ea6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"/>
          <p:cNvSpPr/>
          <p:nvPr/>
        </p:nvSpPr>
        <p:spPr>
          <a:xfrm>
            <a:off x="1970640" y="4507920"/>
            <a:ext cx="3177360" cy="244080"/>
          </a:xfrm>
          <a:prstGeom prst="rect">
            <a:avLst/>
          </a:prstGeom>
          <a:solidFill>
            <a:srgbClr val="c9211e">
              <a:alpha val="24000"/>
            </a:srgbClr>
          </a:solidFill>
          <a:ln>
            <a:solidFill>
              <a:srgbClr val="c921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6"/>
          <p:cNvSpPr/>
          <p:nvPr/>
        </p:nvSpPr>
        <p:spPr>
          <a:xfrm>
            <a:off x="5148000" y="4507920"/>
            <a:ext cx="1620000" cy="460080"/>
          </a:xfrm>
          <a:prstGeom prst="line">
            <a:avLst/>
          </a:prstGeom>
          <a:ln>
            <a:solidFill>
              <a:srgbClr val="c921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006200" y="414000"/>
            <a:ext cx="1097028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>
            <a:noAutofit/>
          </a:bodyPr>
          <a:p>
            <a:pPr rtl="1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B Nazanin"/>
                <a:ea typeface="B Nazanin"/>
              </a:rPr>
              <a:t>Competitive advantages compared to the other samples</a:t>
            </a:r>
            <a:r>
              <a:rPr b="1" lang="en-US" sz="4400" spc="-1" strike="noStrike">
                <a:solidFill>
                  <a:srgbClr val="ffffff"/>
                </a:solidFill>
                <a:latin typeface="B Nazanin"/>
                <a:ea typeface="B Nazanin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-147960" y="1965240"/>
            <a:ext cx="10972080" cy="39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240" bIns="0">
            <a:noAutofit/>
          </a:bodyPr>
          <a:p>
            <a:pPr marL="86328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The </a:t>
            </a:r>
            <a:r>
              <a:rPr b="0" lang="en-US" sz="2800" spc="-1" strike="noStrike">
                <a:solidFill>
                  <a:srgbClr val="c9211e"/>
                </a:solidFill>
                <a:latin typeface="FreeFarsi"/>
                <a:ea typeface="FreeFarsi"/>
              </a:rPr>
              <a:t>geographical</a:t>
            </a: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 scope of coverage (Smart City and ...)</a:t>
            </a:r>
            <a:endParaRPr b="0" lang="en-US" sz="2800" spc="-1" strike="noStrike">
              <a:latin typeface="Arial"/>
            </a:endParaRPr>
          </a:p>
          <a:p>
            <a:pPr marL="86328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c9211e"/>
                </a:solidFill>
                <a:latin typeface="FreeFarsi"/>
                <a:ea typeface="FreeFarsi"/>
              </a:rPr>
              <a:t>Incentive</a:t>
            </a: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 algorithms (financial, etc.).</a:t>
            </a:r>
            <a:endParaRPr b="0" lang="en-US" sz="2800" spc="-1" strike="noStrike">
              <a:latin typeface="Arial"/>
            </a:endParaRPr>
          </a:p>
          <a:p>
            <a:pPr marL="86328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Online </a:t>
            </a:r>
            <a:r>
              <a:rPr b="0" lang="en-US" sz="2800" spc="-1" strike="noStrike">
                <a:solidFill>
                  <a:srgbClr val="c9211e"/>
                </a:solidFill>
                <a:latin typeface="FreeFarsi"/>
                <a:ea typeface="FreeFarsi"/>
              </a:rPr>
              <a:t>training</a:t>
            </a:r>
            <a:endParaRPr b="0" lang="en-US" sz="2800" spc="-1" strike="noStrike">
              <a:latin typeface="Arial"/>
            </a:endParaRPr>
          </a:p>
          <a:p>
            <a:pPr marL="86328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Ability to </a:t>
            </a:r>
            <a:r>
              <a:rPr b="0" lang="en-US" sz="2800" spc="-1" strike="noStrike">
                <a:solidFill>
                  <a:srgbClr val="c9211e"/>
                </a:solidFill>
                <a:latin typeface="FreeFarsi"/>
                <a:ea typeface="FreeFarsi"/>
              </a:rPr>
              <a:t>expand and develop</a:t>
            </a:r>
            <a:r>
              <a:rPr b="0" lang="en-US" sz="2800" spc="-1" strike="noStrike">
                <a:solidFill>
                  <a:srgbClr val="000000"/>
                </a:solidFill>
                <a:latin typeface="FreeFarsi"/>
                <a:ea typeface="FreeFarsi"/>
              </a:rPr>
              <a:t> services: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286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endParaRPr b="0" lang="en-US" sz="2800" spc="-1" strike="noStrike">
              <a:latin typeface="Arial"/>
            </a:endParaRPr>
          </a:p>
          <a:p>
            <a:pPr marL="72000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Communication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with waste management organizations</a:t>
            </a:r>
            <a:endParaRPr b="0" lang="en-US" sz="2000" spc="-1" strike="noStrike">
              <a:latin typeface="Arial"/>
            </a:endParaRPr>
          </a:p>
          <a:p>
            <a:pPr marL="72000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Converting waste to fuel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(household).</a:t>
            </a:r>
            <a:endParaRPr b="0" lang="en-US" sz="2000" spc="-1" strike="noStrike">
              <a:latin typeface="Arial"/>
            </a:endParaRPr>
          </a:p>
          <a:p>
            <a:pPr marL="72000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Making a </a:t>
            </a:r>
            <a:r>
              <a:rPr b="0" lang="en-US" sz="2000" spc="-1" strike="noStrike">
                <a:solidFill>
                  <a:srgbClr val="c9211e"/>
                </a:solidFill>
                <a:latin typeface="FreeFarsi"/>
                <a:ea typeface="FreeFarsi"/>
              </a:rPr>
              <a:t>smart trash</a:t>
            </a: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with Music making Capability (Gogole AI Codes):</a:t>
            </a:r>
            <a:endParaRPr b="0" lang="en-US" sz="2000" spc="-1" strike="noStrike">
              <a:latin typeface="Arial"/>
            </a:endParaRPr>
          </a:p>
          <a:p>
            <a:pPr marL="72000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720000" indent="-319680">
              <a:lnSpc>
                <a:spcPct val="93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FreeFarsi"/>
                <a:ea typeface="FreeFarsi"/>
              </a:rPr>
              <a:t>Making Valuable Waste managment DataBase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81" name="Group 3"/>
          <p:cNvGrpSpPr/>
          <p:nvPr/>
        </p:nvGrpSpPr>
        <p:grpSpPr>
          <a:xfrm>
            <a:off x="8302680" y="2875320"/>
            <a:ext cx="3874680" cy="3616200"/>
            <a:chOff x="8302680" y="2875320"/>
            <a:chExt cx="3874680" cy="3616200"/>
          </a:xfrm>
        </p:grpSpPr>
        <p:pic>
          <p:nvPicPr>
            <p:cNvPr id="282" name="" descr=""/>
            <p:cNvPicPr/>
            <p:nvPr/>
          </p:nvPicPr>
          <p:blipFill>
            <a:blip r:embed="rId2"/>
            <a:stretch/>
          </p:blipFill>
          <p:spPr>
            <a:xfrm>
              <a:off x="8342280" y="2875320"/>
              <a:ext cx="3635640" cy="361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3" name="CustomShape 4"/>
            <p:cNvSpPr/>
            <p:nvPr/>
          </p:nvSpPr>
          <p:spPr>
            <a:xfrm>
              <a:off x="8302680" y="5887440"/>
              <a:ext cx="3874680" cy="313200"/>
            </a:xfrm>
            <a:prstGeom prst="rect">
              <a:avLst/>
            </a:prstGeom>
            <a:solidFill>
              <a:srgbClr val="ffb66c">
                <a:alpha val="37000"/>
              </a:srgbClr>
            </a:solidFill>
            <a:ln w="9360">
              <a:solidFill>
                <a:srgbClr val="ffb66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790800" y="2158920"/>
            <a:ext cx="5034600" cy="415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a7005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30400" y="24300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Customers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482840" y="32076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"/>
          <p:cNvSpPr/>
          <p:nvPr/>
        </p:nvSpPr>
        <p:spPr>
          <a:xfrm>
            <a:off x="4133520" y="2363760"/>
            <a:ext cx="456516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Buyers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sellers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of waste materials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Green Charities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organizations involved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in waste recycling and Environmental Activities (provincial, etc.)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New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technology enthusiasts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preserving the environment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(intelligence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Artificial and…)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rcRect l="6534" t="0" r="13953" b="0"/>
          <a:stretch/>
        </p:blipFill>
        <p:spPr>
          <a:xfrm>
            <a:off x="4479840" y="7469280"/>
            <a:ext cx="2871000" cy="1674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tretch/>
        </p:blipFill>
        <p:spPr>
          <a:xfrm>
            <a:off x="92160" y="7954920"/>
            <a:ext cx="2429640" cy="82152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9418320" y="2926080"/>
            <a:ext cx="2196360" cy="137124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5"/>
          <a:stretch/>
        </p:blipFill>
        <p:spPr>
          <a:xfrm>
            <a:off x="457200" y="4572000"/>
            <a:ext cx="2878200" cy="1919880"/>
          </a:xfrm>
          <a:prstGeom prst="rect">
            <a:avLst/>
          </a:prstGeom>
          <a:ln>
            <a:noFill/>
          </a:ln>
        </p:spPr>
      </p:pic>
      <p:sp>
        <p:nvSpPr>
          <p:cNvPr id="294" name="Line 6"/>
          <p:cNvSpPr/>
          <p:nvPr/>
        </p:nvSpPr>
        <p:spPr>
          <a:xfrm flipH="1">
            <a:off x="3200400" y="5486400"/>
            <a:ext cx="93312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4114800" y="4868640"/>
            <a:ext cx="4583880" cy="1195200"/>
          </a:xfrm>
          <a:prstGeom prst="rect">
            <a:avLst/>
          </a:prstGeom>
          <a:solidFill>
            <a:srgbClr val="729fcf">
              <a:alpha val="18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3931920" y="3311280"/>
            <a:ext cx="4766760" cy="1296720"/>
          </a:xfrm>
          <a:prstGeom prst="rect">
            <a:avLst/>
          </a:prstGeom>
          <a:solidFill>
            <a:srgbClr val="729fcf">
              <a:alpha val="28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9"/>
          <p:cNvSpPr/>
          <p:nvPr/>
        </p:nvSpPr>
        <p:spPr>
          <a:xfrm flipV="1">
            <a:off x="8686800" y="3840480"/>
            <a:ext cx="73152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4023360" y="2286000"/>
            <a:ext cx="4205880" cy="810000"/>
          </a:xfrm>
          <a:prstGeom prst="rect">
            <a:avLst/>
          </a:prstGeom>
          <a:solidFill>
            <a:srgbClr val="729fcf">
              <a:alpha val="25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6"/>
          <a:stretch/>
        </p:blipFill>
        <p:spPr>
          <a:xfrm>
            <a:off x="457200" y="1914120"/>
            <a:ext cx="2896200" cy="2200320"/>
          </a:xfrm>
          <a:prstGeom prst="rect">
            <a:avLst/>
          </a:prstGeom>
          <a:ln>
            <a:noFill/>
          </a:ln>
        </p:spPr>
      </p:pic>
      <p:sp>
        <p:nvSpPr>
          <p:cNvPr id="300" name="Line 11"/>
          <p:cNvSpPr/>
          <p:nvPr/>
        </p:nvSpPr>
        <p:spPr>
          <a:xfrm flipH="1" flipV="1">
            <a:off x="3097080" y="2651760"/>
            <a:ext cx="834840" cy="27432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8330400" y="24300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1482840" y="32076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Market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2"/>
          <a:srcRect l="6534" t="0" r="13953" b="0"/>
          <a:stretch/>
        </p:blipFill>
        <p:spPr>
          <a:xfrm>
            <a:off x="4479840" y="7469280"/>
            <a:ext cx="2871000" cy="1674000"/>
          </a:xfrm>
          <a:prstGeom prst="rect">
            <a:avLst/>
          </a:prstGeom>
          <a:ln>
            <a:noFill/>
          </a:ln>
        </p:spPr>
      </p:pic>
      <p:sp>
        <p:nvSpPr>
          <p:cNvPr id="306" name="CustomShape 4"/>
          <p:cNvSpPr/>
          <p:nvPr/>
        </p:nvSpPr>
        <p:spPr>
          <a:xfrm>
            <a:off x="3200400" y="2195640"/>
            <a:ext cx="4525200" cy="2193120"/>
          </a:xfrm>
          <a:prstGeom prst="rect">
            <a:avLst/>
          </a:prstGeom>
          <a:solidFill>
            <a:srgbClr val="729fcf">
              <a:alpha val="24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8229600" y="4846320"/>
            <a:ext cx="2925720" cy="191988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92160" y="7954920"/>
            <a:ext cx="2429640" cy="821520"/>
          </a:xfrm>
          <a:prstGeom prst="rect">
            <a:avLst/>
          </a:prstGeom>
          <a:ln>
            <a:noFill/>
          </a:ln>
        </p:spPr>
      </p:pic>
      <p:sp>
        <p:nvSpPr>
          <p:cNvPr id="309" name="CustomShape 6"/>
          <p:cNvSpPr/>
          <p:nvPr/>
        </p:nvSpPr>
        <p:spPr>
          <a:xfrm>
            <a:off x="8305920" y="4884840"/>
            <a:ext cx="2770920" cy="77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8200" bIns="45000">
            <a:noAutofit/>
          </a:bodyPr>
          <a:p>
            <a:pPr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Noto Sans CJK SC"/>
              </a:rPr>
              <a:t>By Assumption of working in the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Noto Sans CJK SC"/>
              </a:rPr>
              <a:t>USA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Noto Sans CJK SC"/>
              </a:rPr>
              <a:t>,Canada,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Noto Sans CJK SC"/>
              </a:rPr>
              <a:t>India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Noto Sans CJK SC"/>
              </a:rPr>
              <a:t> for first year we have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DejaVu Sans"/>
              </a:rPr>
              <a:t>%21.96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(%4.18+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%17.3+%0.48) of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DejaVu Sans"/>
              </a:rPr>
              <a:t>Earth Population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DejaVu Sans"/>
              </a:rPr>
              <a:t>available market for first year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would be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around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DejaVu Sans"/>
              </a:rPr>
              <a:t>%0.01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which is </a:t>
            </a:r>
            <a:r>
              <a:rPr b="0" lang="en" sz="1500" spc="-1" strike="noStrike">
                <a:solidFill>
                  <a:srgbClr val="c9211e"/>
                </a:solidFill>
                <a:latin typeface="FreeFarsi"/>
                <a:ea typeface="DejaVu Sans"/>
              </a:rPr>
              <a:t>10 M$.</a:t>
            </a:r>
            <a:endParaRPr b="0" lang="en-US" sz="1500" spc="-1" strike="noStrike">
              <a:latin typeface="FreeFarsi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4"/>
          <a:srcRect l="20844" t="0" r="21808" b="0"/>
          <a:stretch/>
        </p:blipFill>
        <p:spPr>
          <a:xfrm>
            <a:off x="9000" y="2230920"/>
            <a:ext cx="2642400" cy="3072240"/>
          </a:xfrm>
          <a:prstGeom prst="rect">
            <a:avLst/>
          </a:prstGeom>
          <a:ln>
            <a:noFill/>
          </a:ln>
        </p:spPr>
      </p:pic>
      <p:sp>
        <p:nvSpPr>
          <p:cNvPr id="311" name="CustomShape 7"/>
          <p:cNvSpPr/>
          <p:nvPr/>
        </p:nvSpPr>
        <p:spPr>
          <a:xfrm>
            <a:off x="2964600" y="2133000"/>
            <a:ext cx="5034600" cy="2347200"/>
          </a:xfrm>
          <a:prstGeom prst="rect">
            <a:avLst/>
          </a:prstGeom>
          <a:solidFill>
            <a:srgbClr val="ffffff"/>
          </a:solidFill>
          <a:ln w="12600">
            <a:solidFill>
              <a:srgbClr val="a7005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"/>
          <p:cNvSpPr/>
          <p:nvPr/>
        </p:nvSpPr>
        <p:spPr>
          <a:xfrm>
            <a:off x="3215160" y="2363040"/>
            <a:ext cx="460332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3" name="Table 9"/>
          <p:cNvGraphicFramePr/>
          <p:nvPr/>
        </p:nvGraphicFramePr>
        <p:xfrm>
          <a:off x="3381840" y="2456640"/>
          <a:ext cx="4125240" cy="1649520"/>
        </p:xfrm>
        <a:graphic>
          <a:graphicData uri="http://schemas.openxmlformats.org/drawingml/2006/table">
            <a:tbl>
              <a:tblPr/>
              <a:tblGrid>
                <a:gridCol w="1721160"/>
                <a:gridCol w="1029240"/>
                <a:gridCol w="1375200"/>
              </a:tblGrid>
              <a:tr h="709560">
                <a:tc gridSpan="3">
                  <a:txBody>
                    <a:bodyPr lIns="90000" rIns="90000">
                      <a:noAutofit/>
                    </a:bodyPr>
                    <a:p>
                      <a:pPr algn="ctr" rtl="1">
                        <a:lnSpc>
                          <a:spcPct val="115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Size of Iternationa Waste market for the first year (Billion $)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46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74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1600X0.1</a:t>
                      </a: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Noto Color Emoji"/>
                          <a:ea typeface="Noto Color Emoji"/>
                        </a:rPr>
                        <a:t>=</a:t>
                      </a: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  <a:ea typeface="Noto Color Emoji"/>
                        </a:rPr>
                        <a:t> 16.0 B$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16x0.3=4.8 B$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0.01 B$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14" name="CustomShape 10"/>
          <p:cNvSpPr/>
          <p:nvPr/>
        </p:nvSpPr>
        <p:spPr>
          <a:xfrm>
            <a:off x="3327840" y="3144240"/>
            <a:ext cx="1737720" cy="96156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11"/>
          <p:cNvSpPr/>
          <p:nvPr/>
        </p:nvSpPr>
        <p:spPr>
          <a:xfrm flipH="1">
            <a:off x="2651760" y="3657600"/>
            <a:ext cx="676080" cy="2011680"/>
          </a:xfrm>
          <a:prstGeom prst="line">
            <a:avLst/>
          </a:prstGeom>
          <a:ln w="936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2"/>
          <p:cNvSpPr/>
          <p:nvPr/>
        </p:nvSpPr>
        <p:spPr>
          <a:xfrm>
            <a:off x="42840" y="5919120"/>
            <a:ext cx="4845960" cy="823320"/>
          </a:xfrm>
          <a:prstGeom prst="rect">
            <a:avLst/>
          </a:prstGeom>
          <a:solidFill>
            <a:srgbClr val="ce181e">
              <a:alpha val="4000"/>
            </a:srgbClr>
          </a:solidFill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3"/>
          <p:cNvSpPr/>
          <p:nvPr/>
        </p:nvSpPr>
        <p:spPr>
          <a:xfrm>
            <a:off x="5120640" y="3179160"/>
            <a:ext cx="1005840" cy="926640"/>
          </a:xfrm>
          <a:prstGeom prst="rect">
            <a:avLst/>
          </a:prstGeom>
          <a:solidFill>
            <a:srgbClr val="729fcf">
              <a:alpha val="6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4"/>
          <p:cNvSpPr/>
          <p:nvPr/>
        </p:nvSpPr>
        <p:spPr>
          <a:xfrm>
            <a:off x="6167880" y="3179160"/>
            <a:ext cx="1372680" cy="92664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5"/>
          <p:cNvSpPr/>
          <p:nvPr/>
        </p:nvSpPr>
        <p:spPr>
          <a:xfrm>
            <a:off x="7041240" y="3990240"/>
            <a:ext cx="1005480" cy="947520"/>
          </a:xfrm>
          <a:prstGeom prst="line">
            <a:avLst/>
          </a:prstGeom>
          <a:ln w="936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6"/>
          <p:cNvSpPr/>
          <p:nvPr/>
        </p:nvSpPr>
        <p:spPr>
          <a:xfrm>
            <a:off x="4255200" y="4571280"/>
            <a:ext cx="2796480" cy="1280520"/>
          </a:xfrm>
          <a:prstGeom prst="rect">
            <a:avLst/>
          </a:prstGeom>
          <a:solidFill>
            <a:srgbClr val="729fcf">
              <a:alpha val="4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7"/>
          <p:cNvSpPr/>
          <p:nvPr/>
        </p:nvSpPr>
        <p:spPr>
          <a:xfrm>
            <a:off x="5671080" y="4297680"/>
            <a:ext cx="0" cy="273600"/>
          </a:xfrm>
          <a:prstGeom prst="line">
            <a:avLst/>
          </a:prstGeom>
          <a:ln w="9360">
            <a:solidFill>
              <a:srgbClr val="7da7d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8"/>
          <p:cNvSpPr/>
          <p:nvPr/>
        </p:nvSpPr>
        <p:spPr>
          <a:xfrm>
            <a:off x="4205880" y="4515120"/>
            <a:ext cx="2770920" cy="156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3880" bIns="45000">
            <a:noAutofit/>
          </a:bodyPr>
          <a:p>
            <a:pPr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By Assumption of having </a:t>
            </a:r>
            <a:r>
              <a:rPr b="0" lang="en" sz="1600" spc="-1" strike="noStrike">
                <a:solidFill>
                  <a:srgbClr val="00a933"/>
                </a:solidFill>
                <a:latin typeface="FreeFarsi"/>
                <a:ea typeface="DejaVu Sans"/>
              </a:rPr>
              <a:t>%30</a:t>
            </a: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 share on the </a:t>
            </a:r>
            <a:r>
              <a:rPr b="0" lang="en" sz="1600" spc="-1" strike="noStrike">
                <a:solidFill>
                  <a:srgbClr val="c9211e"/>
                </a:solidFill>
                <a:latin typeface="FreeFarsi"/>
                <a:ea typeface="DejaVu Sans"/>
              </a:rPr>
              <a:t>%60–%80</a:t>
            </a: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 of total </a:t>
            </a:r>
            <a:r>
              <a:rPr b="0" lang="en" sz="1600" spc="-1" strike="noStrike">
                <a:solidFill>
                  <a:srgbClr val="c9211e"/>
                </a:solidFill>
                <a:latin typeface="FreeFarsi"/>
                <a:ea typeface="DejaVu Sans"/>
              </a:rPr>
              <a:t>Waste Management System</a:t>
            </a: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 (WMS) costs, for the </a:t>
            </a:r>
            <a:r>
              <a:rPr b="0" lang="en" sz="1600" spc="-1" strike="noStrike">
                <a:solidFill>
                  <a:srgbClr val="c9211e"/>
                </a:solidFill>
                <a:latin typeface="FreeFarsi"/>
                <a:ea typeface="DejaVu Sans"/>
              </a:rPr>
              <a:t>cost of waste Logistics</a:t>
            </a: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CustomShape 19"/>
          <p:cNvSpPr/>
          <p:nvPr/>
        </p:nvSpPr>
        <p:spPr>
          <a:xfrm>
            <a:off x="134280" y="5919120"/>
            <a:ext cx="4986000" cy="84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The </a:t>
            </a:r>
            <a:r>
              <a:rPr b="0" lang="en" sz="1800" spc="-1" strike="noStrike">
                <a:solidFill>
                  <a:srgbClr val="c9211e"/>
                </a:solidFill>
                <a:latin typeface="FreeFarsi"/>
                <a:ea typeface="DejaVu Sans"/>
              </a:rPr>
              <a:t>global waste management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 market size was valued at </a:t>
            </a:r>
            <a:r>
              <a:rPr b="0" lang="en" sz="1800" spc="-1" strike="noStrike">
                <a:solidFill>
                  <a:srgbClr val="c9211e"/>
                </a:solidFill>
                <a:latin typeface="FreeFarsi"/>
                <a:ea typeface="DejaVu Sans"/>
              </a:rPr>
              <a:t>$1,612.0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 billion in 2020 (</a:t>
            </a:r>
            <a:r>
              <a:rPr b="0" lang="en" sz="1800" spc="-1" strike="noStrike" u="sng">
                <a:solidFill>
                  <a:srgbClr val="0000ff"/>
                </a:solidFill>
                <a:uFillTx/>
                <a:latin typeface="FreeFarsi"/>
                <a:ea typeface="DejaVu Sans"/>
                <a:hlinkClick r:id="rId5"/>
              </a:rPr>
              <a:t>link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6"/>
          <a:stretch/>
        </p:blipFill>
        <p:spPr>
          <a:xfrm>
            <a:off x="8270280" y="2103120"/>
            <a:ext cx="3433680" cy="2439720"/>
          </a:xfrm>
          <a:prstGeom prst="rect">
            <a:avLst/>
          </a:prstGeom>
          <a:ln>
            <a:noFill/>
          </a:ln>
        </p:spPr>
      </p:pic>
      <p:sp>
        <p:nvSpPr>
          <p:cNvPr id="325" name="Line 20"/>
          <p:cNvSpPr/>
          <p:nvPr/>
        </p:nvSpPr>
        <p:spPr>
          <a:xfrm>
            <a:off x="1332720" y="5029200"/>
            <a:ext cx="0" cy="731520"/>
          </a:xfrm>
          <a:prstGeom prst="line">
            <a:avLst/>
          </a:prstGeom>
          <a:ln>
            <a:solidFill>
              <a:srgbClr val="c9211e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21"/>
          <p:cNvSpPr/>
          <p:nvPr/>
        </p:nvSpPr>
        <p:spPr>
          <a:xfrm>
            <a:off x="9784080" y="4297680"/>
            <a:ext cx="0" cy="457200"/>
          </a:xfrm>
          <a:prstGeom prst="line">
            <a:avLst/>
          </a:prstGeom>
          <a:ln>
            <a:solidFill>
              <a:srgbClr val="c9211e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562800" y="2158920"/>
            <a:ext cx="5034600" cy="415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a7005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587520" y="2133720"/>
            <a:ext cx="5034600" cy="4156920"/>
          </a:xfrm>
          <a:prstGeom prst="rect">
            <a:avLst/>
          </a:prstGeom>
          <a:solidFill>
            <a:srgbClr val="ffffff"/>
          </a:solidFill>
          <a:ln w="12600">
            <a:solidFill>
              <a:srgbClr val="a7005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" descr=""/>
          <p:cNvPicPr/>
          <p:nvPr/>
        </p:nvPicPr>
        <p:blipFill>
          <a:blip r:embed="rId1"/>
          <a:srcRect l="0" t="0" r="0" b="70053"/>
          <a:stretch/>
        </p:blipFill>
        <p:spPr>
          <a:xfrm>
            <a:off x="0" y="0"/>
            <a:ext cx="12191400" cy="1812240"/>
          </a:xfrm>
          <a:prstGeom prst="rect">
            <a:avLst/>
          </a:prstGeom>
          <a:ln>
            <a:noFill/>
          </a:ln>
        </p:spPr>
      </p:pic>
      <p:sp>
        <p:nvSpPr>
          <p:cNvPr id="331" name="CustomShape 4"/>
          <p:cNvSpPr/>
          <p:nvPr/>
        </p:nvSpPr>
        <p:spPr>
          <a:xfrm>
            <a:off x="8330400" y="24300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Customers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1482840" y="320760"/>
            <a:ext cx="3763080" cy="14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" sz="4400" spc="-1" strike="noStrike">
                <a:solidFill>
                  <a:srgbClr val="ffffff"/>
                </a:solidFill>
                <a:latin typeface="FreeFarsi"/>
                <a:ea typeface="DejaVu Sans"/>
              </a:rPr>
              <a:t>Market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6905520" y="2363760"/>
            <a:ext cx="456516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Buyers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sellers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of waste materials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Green Charities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organizations involved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in waste recycling and Environmental Activities (provincial, etc.)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New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technology enthusiasts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 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and </a:t>
            </a:r>
            <a:r>
              <a:rPr b="0" lang="en" sz="2000" spc="-1" strike="noStrike">
                <a:solidFill>
                  <a:srgbClr val="c9211e"/>
                </a:solidFill>
                <a:latin typeface="FreeFarsi"/>
                <a:ea typeface="DejaVu Sans"/>
              </a:rPr>
              <a:t>preserving the environment</a:t>
            </a: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 (intelligence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FreeFarsi"/>
                <a:ea typeface="DejaVu Sans"/>
              </a:rPr>
              <a:t>Artificial and…)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34" name="CustomShape 7"/>
          <p:cNvSpPr/>
          <p:nvPr/>
        </p:nvSpPr>
        <p:spPr>
          <a:xfrm>
            <a:off x="838080" y="2363760"/>
            <a:ext cx="4603320" cy="40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5" name="Table 8"/>
          <p:cNvGraphicFramePr/>
          <p:nvPr/>
        </p:nvGraphicFramePr>
        <p:xfrm>
          <a:off x="1004760" y="2457360"/>
          <a:ext cx="4125240" cy="1649520"/>
        </p:xfrm>
        <a:graphic>
          <a:graphicData uri="http://schemas.openxmlformats.org/drawingml/2006/table">
            <a:tbl>
              <a:tblPr/>
              <a:tblGrid>
                <a:gridCol w="1721160"/>
                <a:gridCol w="1029240"/>
                <a:gridCol w="1375200"/>
              </a:tblGrid>
              <a:tr h="709560">
                <a:tc gridSpan="3">
                  <a:txBody>
                    <a:bodyPr lIns="90000" rIns="90000">
                      <a:noAutofit/>
                    </a:bodyPr>
                    <a:p>
                      <a:pPr algn="ctr" rtl="1">
                        <a:lnSpc>
                          <a:spcPct val="115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Size of Iran's total recycling market for the first year (million Tomans)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46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74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2000X0 . 1 = 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71000"/>
                        </a:lnSpc>
                        <a:tabLst>
                          <a:tab algn="l" pos="0"/>
                          <a:tab algn="l" pos="457200"/>
                          <a:tab algn="l" pos="914400"/>
                          <a:tab algn="l" pos="1371600"/>
                          <a:tab algn="l" pos="1828800"/>
                          <a:tab algn="l" pos="2286000"/>
                          <a:tab algn="l" pos="2743200"/>
                          <a:tab algn="l" pos="3200400"/>
                          <a:tab algn="l" pos="3657600"/>
                          <a:tab algn="l" pos="4114800"/>
                          <a:tab algn="l" pos="4572000"/>
                          <a:tab algn="l" pos="5029200"/>
                          <a:tab algn="l" pos="5486400"/>
                          <a:tab algn="l" pos="5943600"/>
                          <a:tab algn="l" pos="6400800"/>
                          <a:tab algn="l" pos="6858000"/>
                          <a:tab algn="l" pos="7315200"/>
                          <a:tab algn="l" pos="7772400"/>
                          <a:tab algn="l" pos="8229600"/>
                          <a:tab algn="l" pos="8686800"/>
                          <a:tab algn="l" pos="9144000"/>
                          <a:tab algn="l" pos="9601200"/>
                          <a:tab algn="l" pos="10058400"/>
                          <a:tab algn="l" pos="10515600"/>
                        </a:tabLst>
                      </a:pPr>
                      <a:r>
                        <a:rPr b="0" lang="e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36" name="" descr=""/>
          <p:cNvPicPr/>
          <p:nvPr/>
        </p:nvPicPr>
        <p:blipFill>
          <a:blip r:embed="rId2"/>
          <a:srcRect l="6534" t="0" r="13953" b="0"/>
          <a:stretch/>
        </p:blipFill>
        <p:spPr>
          <a:xfrm>
            <a:off x="4479840" y="7469280"/>
            <a:ext cx="2871000" cy="1674000"/>
          </a:xfrm>
          <a:prstGeom prst="rect">
            <a:avLst/>
          </a:prstGeom>
          <a:ln>
            <a:noFill/>
          </a:ln>
        </p:spPr>
      </p:pic>
      <p:sp>
        <p:nvSpPr>
          <p:cNvPr id="337" name="CustomShape 9"/>
          <p:cNvSpPr/>
          <p:nvPr/>
        </p:nvSpPr>
        <p:spPr>
          <a:xfrm>
            <a:off x="686520" y="2103120"/>
            <a:ext cx="4525200" cy="2193120"/>
          </a:xfrm>
          <a:prstGeom prst="rect">
            <a:avLst/>
          </a:prstGeom>
          <a:solidFill>
            <a:srgbClr val="729fcf">
              <a:alpha val="24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"/>
          <p:cNvSpPr/>
          <p:nvPr/>
        </p:nvSpPr>
        <p:spPr>
          <a:xfrm>
            <a:off x="950760" y="3144960"/>
            <a:ext cx="1737720" cy="88020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11"/>
          <p:cNvSpPr/>
          <p:nvPr/>
        </p:nvSpPr>
        <p:spPr>
          <a:xfrm>
            <a:off x="1554120" y="4206960"/>
            <a:ext cx="1800" cy="1554120"/>
          </a:xfrm>
          <a:prstGeom prst="line">
            <a:avLst/>
          </a:prstGeom>
          <a:ln w="936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2"/>
          <p:cNvSpPr/>
          <p:nvPr/>
        </p:nvSpPr>
        <p:spPr>
          <a:xfrm>
            <a:off x="365760" y="5919840"/>
            <a:ext cx="4845960" cy="823320"/>
          </a:xfrm>
          <a:prstGeom prst="rect">
            <a:avLst/>
          </a:prstGeom>
          <a:solidFill>
            <a:srgbClr val="ce181e">
              <a:alpha val="4000"/>
            </a:srgbClr>
          </a:solidFill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2725560" y="3179880"/>
            <a:ext cx="1005840" cy="821520"/>
          </a:xfrm>
          <a:prstGeom prst="rect">
            <a:avLst/>
          </a:prstGeom>
          <a:solidFill>
            <a:srgbClr val="729fcf">
              <a:alpha val="6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4"/>
          <p:cNvSpPr/>
          <p:nvPr/>
        </p:nvSpPr>
        <p:spPr>
          <a:xfrm>
            <a:off x="3790800" y="3179880"/>
            <a:ext cx="1372680" cy="82152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5"/>
          <p:cNvSpPr/>
          <p:nvPr/>
        </p:nvSpPr>
        <p:spPr>
          <a:xfrm>
            <a:off x="4754520" y="4695840"/>
            <a:ext cx="2650320" cy="882000"/>
          </a:xfrm>
          <a:prstGeom prst="rect">
            <a:avLst/>
          </a:prstGeom>
          <a:noFill/>
          <a:ln w="93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16"/>
          <p:cNvSpPr/>
          <p:nvPr/>
        </p:nvSpPr>
        <p:spPr>
          <a:xfrm>
            <a:off x="4664160" y="3990960"/>
            <a:ext cx="274680" cy="679320"/>
          </a:xfrm>
          <a:prstGeom prst="line">
            <a:avLst/>
          </a:prstGeom>
          <a:ln w="936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" descr=""/>
          <p:cNvPicPr/>
          <p:nvPr/>
        </p:nvPicPr>
        <p:blipFill>
          <a:blip r:embed="rId3"/>
          <a:stretch/>
        </p:blipFill>
        <p:spPr>
          <a:xfrm>
            <a:off x="92160" y="7954920"/>
            <a:ext cx="2429640" cy="821520"/>
          </a:xfrm>
          <a:prstGeom prst="rect">
            <a:avLst/>
          </a:prstGeom>
          <a:ln>
            <a:noFill/>
          </a:ln>
        </p:spPr>
      </p:pic>
      <p:sp>
        <p:nvSpPr>
          <p:cNvPr id="346" name="CustomShape 17"/>
          <p:cNvSpPr/>
          <p:nvPr/>
        </p:nvSpPr>
        <p:spPr>
          <a:xfrm>
            <a:off x="1878120" y="4572000"/>
            <a:ext cx="2796480" cy="1096200"/>
          </a:xfrm>
          <a:prstGeom prst="rect">
            <a:avLst/>
          </a:prstGeom>
          <a:solidFill>
            <a:srgbClr val="729fcf">
              <a:alpha val="4000"/>
            </a:srgbClr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18"/>
          <p:cNvSpPr/>
          <p:nvPr/>
        </p:nvSpPr>
        <p:spPr>
          <a:xfrm>
            <a:off x="3292560" y="3990960"/>
            <a:ext cx="1440" cy="490680"/>
          </a:xfrm>
          <a:prstGeom prst="line">
            <a:avLst/>
          </a:prstGeom>
          <a:ln w="9360">
            <a:solidFill>
              <a:srgbClr val="7da7d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9"/>
          <p:cNvSpPr/>
          <p:nvPr/>
        </p:nvSpPr>
        <p:spPr>
          <a:xfrm>
            <a:off x="1828800" y="4479840"/>
            <a:ext cx="2770920" cy="156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3880" bIns="45000">
            <a:noAutofit/>
          </a:bodyPr>
          <a:p>
            <a:pPr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Monthly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membership fee</a:t>
            </a:r>
            <a:r>
              <a:rPr b="0" lang="en" sz="16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10,000</a:t>
            </a:r>
            <a:r>
              <a:rPr b="0" lang="en" sz="16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Tomans </a:t>
            </a:r>
            <a:r>
              <a:rPr b="0" lang="en" sz="16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for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about 0.6</a:t>
            </a:r>
            <a:r>
              <a:rPr b="0" lang="en" sz="1600" spc="-1" strike="noStrike">
                <a:solidFill>
                  <a:srgbClr val="ce181e"/>
                </a:solidFill>
                <a:latin typeface="FreeFarsi"/>
                <a:ea typeface="Lohit Devanagari"/>
              </a:rPr>
              <a:t>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25,000 </a:t>
            </a:r>
            <a:r>
              <a:rPr b="0" lang="en" sz="1600" spc="-1" strike="noStrike">
                <a:solidFill>
                  <a:srgbClr val="ce181e"/>
                </a:solidFill>
                <a:latin typeface="FreeFarsi"/>
                <a:ea typeface="Lohit Devanagari"/>
              </a:rPr>
              <a:t>x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active labor force in waste collection in Tehran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9" name="CustomShape 20"/>
          <p:cNvSpPr/>
          <p:nvPr/>
        </p:nvSpPr>
        <p:spPr>
          <a:xfrm>
            <a:off x="4633920" y="4668840"/>
            <a:ext cx="2770920" cy="77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8200" bIns="45000">
            <a:noAutofit/>
          </a:bodyPr>
          <a:p>
            <a:pPr>
              <a:lnSpc>
                <a:spcPct val="8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0" lang="en" sz="1400" spc="-1" strike="noStrike">
                <a:solidFill>
                  <a:srgbClr val="ce181e"/>
                </a:solidFill>
                <a:latin typeface="FreeFarsi"/>
                <a:ea typeface="DejaVu Sans"/>
              </a:rPr>
              <a:t>Monthly </a:t>
            </a:r>
            <a:r>
              <a:rPr b="0" lang="en" sz="1400" spc="-1" strike="noStrike">
                <a:solidFill>
                  <a:srgbClr val="000000"/>
                </a:solidFill>
                <a:latin typeface="FreeFarsi"/>
                <a:ea typeface="DejaVu Sans"/>
              </a:rPr>
              <a:t>membership fee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1400" spc="-1" strike="noStrike">
                <a:solidFill>
                  <a:srgbClr val="ce181e"/>
                </a:solidFill>
                <a:latin typeface="FreeFarsi"/>
                <a:ea typeface="DejaVu Sans"/>
              </a:rPr>
              <a:t>10,000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DejaVu Sans"/>
              </a:rPr>
              <a:t> </a:t>
            </a:r>
            <a:r>
              <a:rPr b="0" lang="en" sz="1400" spc="-1" strike="noStrike">
                <a:solidFill>
                  <a:srgbClr val="ce181e"/>
                </a:solidFill>
                <a:latin typeface="FreeFarsi"/>
                <a:ea typeface="DejaVu Sans"/>
              </a:rPr>
              <a:t>Toman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Lohit Devanagari"/>
              </a:rPr>
              <a:t>for </a:t>
            </a:r>
            <a:r>
              <a:rPr b="0" lang="en" sz="1400" spc="-1" strike="noStrike">
                <a:solidFill>
                  <a:srgbClr val="ce181e"/>
                </a:solidFill>
                <a:latin typeface="FreeFarsi"/>
                <a:ea typeface="DejaVu Sans"/>
              </a:rPr>
              <a:t>about 3000 </a:t>
            </a:r>
            <a:r>
              <a:rPr b="0" lang="en" sz="1500" spc="-1" strike="noStrike">
                <a:solidFill>
                  <a:srgbClr val="ce181e"/>
                </a:solidFill>
                <a:latin typeface="FreeFarsi"/>
                <a:ea typeface="Lohit Devanagari"/>
              </a:rPr>
              <a:t>members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Lohit Devanagari"/>
              </a:rPr>
              <a:t>at the end of </a:t>
            </a:r>
            <a:r>
              <a:rPr b="0" lang="en" sz="1400" spc="-1" strike="noStrike">
                <a:solidFill>
                  <a:srgbClr val="000000"/>
                </a:solidFill>
                <a:latin typeface="FreeFarsi"/>
                <a:ea typeface="DejaVu Sans"/>
              </a:rPr>
              <a:t>13 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Lohit Devanagari"/>
              </a:rPr>
              <a:t>months</a:t>
            </a:r>
            <a:r>
              <a:rPr b="0" lang="en" sz="15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0" name="CustomShape 21"/>
          <p:cNvSpPr/>
          <p:nvPr/>
        </p:nvSpPr>
        <p:spPr>
          <a:xfrm>
            <a:off x="457200" y="5919840"/>
            <a:ext cx="5120640" cy="66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Annual turnover of waste separation in Tehran</a:t>
            </a:r>
            <a:r>
              <a:rPr b="1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 </a:t>
            </a:r>
            <a:r>
              <a:rPr b="1" lang="en" sz="1800" spc="-1" strike="noStrike">
                <a:solidFill>
                  <a:srgbClr val="ce181e"/>
                </a:solidFill>
                <a:latin typeface="FreeFarsi"/>
                <a:ea typeface="DejaVu Sans"/>
              </a:rPr>
              <a:t>Two thousand billion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 Toman ( </a:t>
            </a:r>
            <a:r>
              <a:rPr b="0" lang="en" sz="1800" spc="-1" strike="noStrike" u="sng">
                <a:solidFill>
                  <a:srgbClr val="0000ff"/>
                </a:solidFill>
                <a:uFillTx/>
                <a:latin typeface="FreeFarsi"/>
                <a:ea typeface="DejaVu Sans"/>
                <a:hlinkClick r:id="rId4"/>
              </a:rPr>
              <a:t>source of ISNA website </a:t>
            </a:r>
            <a:r>
              <a:rPr b="0" lang="en" sz="1800" spc="-1" strike="noStrike">
                <a:solidFill>
                  <a:srgbClr val="000000"/>
                </a:solidFill>
                <a:latin typeface="FreeFarsi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2021-07-04T07:25:40Z</dcterms:created>
  <dc:creator>pc</dc:creator>
  <dc:description/>
  <dc:language>en-US</dc:language>
  <cp:lastModifiedBy/>
  <dcterms:modified xsi:type="dcterms:W3CDTF">2022-07-29T01:31:21Z</dcterms:modified>
  <cp:revision>89</cp:revision>
  <dc:subject/>
  <dc:title>مشکلات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